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58" r:id="rId4"/>
    <p:sldId id="257" r:id="rId5"/>
    <p:sldId id="261" r:id="rId6"/>
    <p:sldId id="260" r:id="rId7"/>
    <p:sldId id="262" r:id="rId8"/>
    <p:sldId id="263" r:id="rId9"/>
    <p:sldId id="264" r:id="rId10"/>
    <p:sldId id="265" r:id="rId11"/>
    <p:sldId id="266" r:id="rId12"/>
    <p:sldId id="270" r:id="rId13"/>
    <p:sldId id="268" r:id="rId14"/>
    <p:sldId id="275" r:id="rId15"/>
    <p:sldId id="271" r:id="rId16"/>
    <p:sldId id="272" r:id="rId17"/>
    <p:sldId id="269" r:id="rId18"/>
    <p:sldId id="276" r:id="rId19"/>
    <p:sldId id="274" r:id="rId20"/>
    <p:sldId id="267" r:id="rId21"/>
    <p:sldId id="277" r:id="rId22"/>
    <p:sldId id="313" r:id="rId23"/>
    <p:sldId id="302" r:id="rId24"/>
    <p:sldId id="296" r:id="rId25"/>
    <p:sldId id="312" r:id="rId26"/>
    <p:sldId id="303" r:id="rId27"/>
    <p:sldId id="304" r:id="rId28"/>
    <p:sldId id="311" r:id="rId29"/>
    <p:sldId id="305" r:id="rId30"/>
    <p:sldId id="306" r:id="rId31"/>
    <p:sldId id="309" r:id="rId32"/>
    <p:sldId id="310" r:id="rId33"/>
    <p:sldId id="308" r:id="rId34"/>
    <p:sldId id="279" r:id="rId35"/>
    <p:sldId id="280" r:id="rId36"/>
    <p:sldId id="322" r:id="rId37"/>
    <p:sldId id="323" r:id="rId38"/>
    <p:sldId id="324" r:id="rId39"/>
    <p:sldId id="325" r:id="rId40"/>
    <p:sldId id="326" r:id="rId41"/>
    <p:sldId id="327" r:id="rId42"/>
    <p:sldId id="328" r:id="rId43"/>
    <p:sldId id="329" r:id="rId44"/>
    <p:sldId id="330" r:id="rId45"/>
    <p:sldId id="331" r:id="rId46"/>
    <p:sldId id="332" r:id="rId47"/>
    <p:sldId id="314" r:id="rId48"/>
    <p:sldId id="333" r:id="rId49"/>
    <p:sldId id="336" r:id="rId50"/>
    <p:sldId id="334" r:id="rId51"/>
    <p:sldId id="335" r:id="rId52"/>
    <p:sldId id="281" r:id="rId53"/>
    <p:sldId id="282" r:id="rId54"/>
    <p:sldId id="283" r:id="rId55"/>
    <p:sldId id="284" r:id="rId56"/>
    <p:sldId id="285" r:id="rId57"/>
    <p:sldId id="315" r:id="rId58"/>
    <p:sldId id="316" r:id="rId59"/>
    <p:sldId id="317" r:id="rId60"/>
    <p:sldId id="31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45"/>
    <p:restoredTop sz="94649"/>
  </p:normalViewPr>
  <p:slideViewPr>
    <p:cSldViewPr snapToGrid="0" snapToObjects="1">
      <p:cViewPr varScale="1">
        <p:scale>
          <a:sx n="70" d="100"/>
          <a:sy n="70" d="100"/>
        </p:scale>
        <p:origin x="184"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B848A-ED21-443C-A0AC-815373C819A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F2DD9BB-3A8E-4245-A8D0-C67542A41BFE}">
      <dgm:prSet/>
      <dgm:spPr/>
      <dgm:t>
        <a:bodyPr/>
        <a:lstStyle/>
        <a:p>
          <a:r>
            <a:rPr lang="en-US"/>
            <a:t>Elements of Gothic drama (the Brontës – Wuthering Heights, Villette, Jane Eyre) and Romanticism (e.g. Shelley, Wordsworth, Byron Keats) – heightened emotions.</a:t>
          </a:r>
        </a:p>
      </dgm:t>
    </dgm:pt>
    <dgm:pt modelId="{B7609D65-39E1-45A2-B230-84D18CDD4026}" type="parTrans" cxnId="{A4757C06-1901-4B5B-8519-B0CF0E9C4371}">
      <dgm:prSet/>
      <dgm:spPr/>
      <dgm:t>
        <a:bodyPr/>
        <a:lstStyle/>
        <a:p>
          <a:endParaRPr lang="en-US"/>
        </a:p>
      </dgm:t>
    </dgm:pt>
    <dgm:pt modelId="{8AF1F98A-3FFF-4BB7-8E2E-FB6F83BC9BD4}" type="sibTrans" cxnId="{A4757C06-1901-4B5B-8519-B0CF0E9C4371}">
      <dgm:prSet/>
      <dgm:spPr/>
      <dgm:t>
        <a:bodyPr/>
        <a:lstStyle/>
        <a:p>
          <a:endParaRPr lang="en-US"/>
        </a:p>
      </dgm:t>
    </dgm:pt>
    <dgm:pt modelId="{0943ED58-4935-4E9E-A092-4A4C6EDD8177}">
      <dgm:prSet/>
      <dgm:spPr/>
      <dgm:t>
        <a:bodyPr/>
        <a:lstStyle/>
        <a:p>
          <a:r>
            <a:rPr lang="en-US"/>
            <a:t>Became a theatrical form in the early 1800s with René Charles Guilbert de Pixerécourt’s LA FEMME A DEUX MARIS (The Wife of Two Husbands).</a:t>
          </a:r>
        </a:p>
      </dgm:t>
    </dgm:pt>
    <dgm:pt modelId="{5BE62223-177A-4A11-B5E6-5C4B8A2FA9F9}" type="parTrans" cxnId="{A5D79ED9-657A-4759-B0A6-03E4D309305B}">
      <dgm:prSet/>
      <dgm:spPr/>
      <dgm:t>
        <a:bodyPr/>
        <a:lstStyle/>
        <a:p>
          <a:endParaRPr lang="en-US"/>
        </a:p>
      </dgm:t>
    </dgm:pt>
    <dgm:pt modelId="{BDBC5A19-4B36-444A-8730-5C0EF0F37240}" type="sibTrans" cxnId="{A5D79ED9-657A-4759-B0A6-03E4D309305B}">
      <dgm:prSet/>
      <dgm:spPr/>
      <dgm:t>
        <a:bodyPr/>
        <a:lstStyle/>
        <a:p>
          <a:endParaRPr lang="en-US"/>
        </a:p>
      </dgm:t>
    </dgm:pt>
    <dgm:pt modelId="{675467F7-AD11-4A7E-968E-4EA2912DFBD5}">
      <dgm:prSet/>
      <dgm:spPr/>
      <dgm:t>
        <a:bodyPr/>
        <a:lstStyle/>
        <a:p>
          <a:r>
            <a:rPr lang="en-US"/>
            <a:t>First play originally written in English to be called a “melodrama” was “A Tale of Mystery” by Thomas Holcroft. </a:t>
          </a:r>
        </a:p>
      </dgm:t>
    </dgm:pt>
    <dgm:pt modelId="{504F4557-952E-4E20-9CCF-121C25D26DB8}" type="parTrans" cxnId="{D870793D-38B7-4A58-9610-4B0A19B09B72}">
      <dgm:prSet/>
      <dgm:spPr/>
      <dgm:t>
        <a:bodyPr/>
        <a:lstStyle/>
        <a:p>
          <a:endParaRPr lang="en-US"/>
        </a:p>
      </dgm:t>
    </dgm:pt>
    <dgm:pt modelId="{43673A2D-50FD-450C-A3C7-CEDA07D10FC8}" type="sibTrans" cxnId="{D870793D-38B7-4A58-9610-4B0A19B09B72}">
      <dgm:prSet/>
      <dgm:spPr/>
      <dgm:t>
        <a:bodyPr/>
        <a:lstStyle/>
        <a:p>
          <a:endParaRPr lang="en-US"/>
        </a:p>
      </dgm:t>
    </dgm:pt>
    <dgm:pt modelId="{F57AE84C-EF3C-4FA8-8C48-3556E5FFFA3C}">
      <dgm:prSet/>
      <dgm:spPr/>
      <dgm:t>
        <a:bodyPr/>
        <a:lstStyle/>
        <a:p>
          <a:r>
            <a:rPr lang="en-US"/>
            <a:t>Melodrama was a reaction against the perceived immorality of Restoration drama. </a:t>
          </a:r>
        </a:p>
      </dgm:t>
    </dgm:pt>
    <dgm:pt modelId="{CBBFC2A7-146E-46E0-BF2A-08708584C81A}" type="parTrans" cxnId="{928C511C-04FB-44C4-B594-509E996F1643}">
      <dgm:prSet/>
      <dgm:spPr/>
      <dgm:t>
        <a:bodyPr/>
        <a:lstStyle/>
        <a:p>
          <a:endParaRPr lang="en-US"/>
        </a:p>
      </dgm:t>
    </dgm:pt>
    <dgm:pt modelId="{EF4207DF-F34F-4E8E-B375-209D6E53239F}" type="sibTrans" cxnId="{928C511C-04FB-44C4-B594-509E996F1643}">
      <dgm:prSet/>
      <dgm:spPr/>
      <dgm:t>
        <a:bodyPr/>
        <a:lstStyle/>
        <a:p>
          <a:endParaRPr lang="en-US"/>
        </a:p>
      </dgm:t>
    </dgm:pt>
    <dgm:pt modelId="{86B60C1E-FB71-8449-ADC7-5C1E2CB99457}" type="pres">
      <dgm:prSet presAssocID="{B87B848A-ED21-443C-A0AC-815373C819A4}" presName="vert0" presStyleCnt="0">
        <dgm:presLayoutVars>
          <dgm:dir/>
          <dgm:animOne val="branch"/>
          <dgm:animLvl val="lvl"/>
        </dgm:presLayoutVars>
      </dgm:prSet>
      <dgm:spPr/>
    </dgm:pt>
    <dgm:pt modelId="{4C8D6158-DECF-8A4C-8F2A-9A20A09435C5}" type="pres">
      <dgm:prSet presAssocID="{DF2DD9BB-3A8E-4245-A8D0-C67542A41BFE}" presName="thickLine" presStyleLbl="alignNode1" presStyleIdx="0" presStyleCnt="4"/>
      <dgm:spPr/>
    </dgm:pt>
    <dgm:pt modelId="{5140685A-E476-6F40-9D21-8244B491C37E}" type="pres">
      <dgm:prSet presAssocID="{DF2DD9BB-3A8E-4245-A8D0-C67542A41BFE}" presName="horz1" presStyleCnt="0"/>
      <dgm:spPr/>
    </dgm:pt>
    <dgm:pt modelId="{55496F51-5BD3-3C42-A47F-7DE24000C551}" type="pres">
      <dgm:prSet presAssocID="{DF2DD9BB-3A8E-4245-A8D0-C67542A41BFE}" presName="tx1" presStyleLbl="revTx" presStyleIdx="0" presStyleCnt="4"/>
      <dgm:spPr/>
    </dgm:pt>
    <dgm:pt modelId="{A9D3B482-BA63-7440-84DF-FDB18ED555E2}" type="pres">
      <dgm:prSet presAssocID="{DF2DD9BB-3A8E-4245-A8D0-C67542A41BFE}" presName="vert1" presStyleCnt="0"/>
      <dgm:spPr/>
    </dgm:pt>
    <dgm:pt modelId="{2FF1AD4D-4E10-9043-811F-0E7439D7298D}" type="pres">
      <dgm:prSet presAssocID="{0943ED58-4935-4E9E-A092-4A4C6EDD8177}" presName="thickLine" presStyleLbl="alignNode1" presStyleIdx="1" presStyleCnt="4"/>
      <dgm:spPr/>
    </dgm:pt>
    <dgm:pt modelId="{23AF5EE2-66E0-8A4D-B07D-0CB9E057E2FF}" type="pres">
      <dgm:prSet presAssocID="{0943ED58-4935-4E9E-A092-4A4C6EDD8177}" presName="horz1" presStyleCnt="0"/>
      <dgm:spPr/>
    </dgm:pt>
    <dgm:pt modelId="{714E7D4F-00BC-3840-9273-E6BD428CFCCD}" type="pres">
      <dgm:prSet presAssocID="{0943ED58-4935-4E9E-A092-4A4C6EDD8177}" presName="tx1" presStyleLbl="revTx" presStyleIdx="1" presStyleCnt="4"/>
      <dgm:spPr/>
    </dgm:pt>
    <dgm:pt modelId="{0AC6DF49-162E-4A46-8425-3DF4A98C47D7}" type="pres">
      <dgm:prSet presAssocID="{0943ED58-4935-4E9E-A092-4A4C6EDD8177}" presName="vert1" presStyleCnt="0"/>
      <dgm:spPr/>
    </dgm:pt>
    <dgm:pt modelId="{AE49B01F-D1CD-AA4A-BE0A-3C497FAF63E0}" type="pres">
      <dgm:prSet presAssocID="{675467F7-AD11-4A7E-968E-4EA2912DFBD5}" presName="thickLine" presStyleLbl="alignNode1" presStyleIdx="2" presStyleCnt="4"/>
      <dgm:spPr/>
    </dgm:pt>
    <dgm:pt modelId="{DE48A38D-79A2-AA48-A21B-D9C5E34E8B82}" type="pres">
      <dgm:prSet presAssocID="{675467F7-AD11-4A7E-968E-4EA2912DFBD5}" presName="horz1" presStyleCnt="0"/>
      <dgm:spPr/>
    </dgm:pt>
    <dgm:pt modelId="{029AB58F-2F2C-BC45-801B-6F15F2A50E44}" type="pres">
      <dgm:prSet presAssocID="{675467F7-AD11-4A7E-968E-4EA2912DFBD5}" presName="tx1" presStyleLbl="revTx" presStyleIdx="2" presStyleCnt="4"/>
      <dgm:spPr/>
    </dgm:pt>
    <dgm:pt modelId="{D6682B5B-B51A-7E42-854D-E243A2FA3469}" type="pres">
      <dgm:prSet presAssocID="{675467F7-AD11-4A7E-968E-4EA2912DFBD5}" presName="vert1" presStyleCnt="0"/>
      <dgm:spPr/>
    </dgm:pt>
    <dgm:pt modelId="{5D410E74-2154-2B45-A888-ED5AEFEB3ED0}" type="pres">
      <dgm:prSet presAssocID="{F57AE84C-EF3C-4FA8-8C48-3556E5FFFA3C}" presName="thickLine" presStyleLbl="alignNode1" presStyleIdx="3" presStyleCnt="4"/>
      <dgm:spPr/>
    </dgm:pt>
    <dgm:pt modelId="{333AB2FE-DF28-A44D-A66E-A7F521029DFD}" type="pres">
      <dgm:prSet presAssocID="{F57AE84C-EF3C-4FA8-8C48-3556E5FFFA3C}" presName="horz1" presStyleCnt="0"/>
      <dgm:spPr/>
    </dgm:pt>
    <dgm:pt modelId="{0F16D86E-EA69-9A43-976C-B2C72164C8DA}" type="pres">
      <dgm:prSet presAssocID="{F57AE84C-EF3C-4FA8-8C48-3556E5FFFA3C}" presName="tx1" presStyleLbl="revTx" presStyleIdx="3" presStyleCnt="4"/>
      <dgm:spPr/>
    </dgm:pt>
    <dgm:pt modelId="{EA216422-6E10-5C47-AF46-7F6C3CBCE1A3}" type="pres">
      <dgm:prSet presAssocID="{F57AE84C-EF3C-4FA8-8C48-3556E5FFFA3C}" presName="vert1" presStyleCnt="0"/>
      <dgm:spPr/>
    </dgm:pt>
  </dgm:ptLst>
  <dgm:cxnLst>
    <dgm:cxn modelId="{A4757C06-1901-4B5B-8519-B0CF0E9C4371}" srcId="{B87B848A-ED21-443C-A0AC-815373C819A4}" destId="{DF2DD9BB-3A8E-4245-A8D0-C67542A41BFE}" srcOrd="0" destOrd="0" parTransId="{B7609D65-39E1-45A2-B230-84D18CDD4026}" sibTransId="{8AF1F98A-3FFF-4BB7-8E2E-FB6F83BC9BD4}"/>
    <dgm:cxn modelId="{928C511C-04FB-44C4-B594-509E996F1643}" srcId="{B87B848A-ED21-443C-A0AC-815373C819A4}" destId="{F57AE84C-EF3C-4FA8-8C48-3556E5FFFA3C}" srcOrd="3" destOrd="0" parTransId="{CBBFC2A7-146E-46E0-BF2A-08708584C81A}" sibTransId="{EF4207DF-F34F-4E8E-B375-209D6E53239F}"/>
    <dgm:cxn modelId="{D870793D-38B7-4A58-9610-4B0A19B09B72}" srcId="{B87B848A-ED21-443C-A0AC-815373C819A4}" destId="{675467F7-AD11-4A7E-968E-4EA2912DFBD5}" srcOrd="2" destOrd="0" parTransId="{504F4557-952E-4E20-9CCF-121C25D26DB8}" sibTransId="{43673A2D-50FD-450C-A3C7-CEDA07D10FC8}"/>
    <dgm:cxn modelId="{4999253F-6C6E-C142-8231-C4AEC60A852C}" type="presOf" srcId="{B87B848A-ED21-443C-A0AC-815373C819A4}" destId="{86B60C1E-FB71-8449-ADC7-5C1E2CB99457}" srcOrd="0" destOrd="0" presId="urn:microsoft.com/office/officeart/2008/layout/LinedList"/>
    <dgm:cxn modelId="{65FF2686-CCAD-A64D-A6B3-844E56549E97}" type="presOf" srcId="{F57AE84C-EF3C-4FA8-8C48-3556E5FFFA3C}" destId="{0F16D86E-EA69-9A43-976C-B2C72164C8DA}" srcOrd="0" destOrd="0" presId="urn:microsoft.com/office/officeart/2008/layout/LinedList"/>
    <dgm:cxn modelId="{F8899588-C87F-4E44-9A34-9AEBBE0CD5A8}" type="presOf" srcId="{DF2DD9BB-3A8E-4245-A8D0-C67542A41BFE}" destId="{55496F51-5BD3-3C42-A47F-7DE24000C551}" srcOrd="0" destOrd="0" presId="urn:microsoft.com/office/officeart/2008/layout/LinedList"/>
    <dgm:cxn modelId="{6448A2B0-9760-8747-B1AA-A43DFD642205}" type="presOf" srcId="{675467F7-AD11-4A7E-968E-4EA2912DFBD5}" destId="{029AB58F-2F2C-BC45-801B-6F15F2A50E44}" srcOrd="0" destOrd="0" presId="urn:microsoft.com/office/officeart/2008/layout/LinedList"/>
    <dgm:cxn modelId="{A5D79ED9-657A-4759-B0A6-03E4D309305B}" srcId="{B87B848A-ED21-443C-A0AC-815373C819A4}" destId="{0943ED58-4935-4E9E-A092-4A4C6EDD8177}" srcOrd="1" destOrd="0" parTransId="{5BE62223-177A-4A11-B5E6-5C4B8A2FA9F9}" sibTransId="{BDBC5A19-4B36-444A-8730-5C0EF0F37240}"/>
    <dgm:cxn modelId="{415B73E5-0ED4-CE40-8FE4-CECE6D98A5B0}" type="presOf" srcId="{0943ED58-4935-4E9E-A092-4A4C6EDD8177}" destId="{714E7D4F-00BC-3840-9273-E6BD428CFCCD}" srcOrd="0" destOrd="0" presId="urn:microsoft.com/office/officeart/2008/layout/LinedList"/>
    <dgm:cxn modelId="{C265BD08-2A52-F94D-A53D-EBC66A6912D4}" type="presParOf" srcId="{86B60C1E-FB71-8449-ADC7-5C1E2CB99457}" destId="{4C8D6158-DECF-8A4C-8F2A-9A20A09435C5}" srcOrd="0" destOrd="0" presId="urn:microsoft.com/office/officeart/2008/layout/LinedList"/>
    <dgm:cxn modelId="{A62810EA-3BD3-1545-834B-07FD3A295839}" type="presParOf" srcId="{86B60C1E-FB71-8449-ADC7-5C1E2CB99457}" destId="{5140685A-E476-6F40-9D21-8244B491C37E}" srcOrd="1" destOrd="0" presId="urn:microsoft.com/office/officeart/2008/layout/LinedList"/>
    <dgm:cxn modelId="{F031811F-D4EC-E348-98EE-464616AD1CA1}" type="presParOf" srcId="{5140685A-E476-6F40-9D21-8244B491C37E}" destId="{55496F51-5BD3-3C42-A47F-7DE24000C551}" srcOrd="0" destOrd="0" presId="urn:microsoft.com/office/officeart/2008/layout/LinedList"/>
    <dgm:cxn modelId="{C1D5BD78-B4F0-8447-9AF6-3A1110470AF6}" type="presParOf" srcId="{5140685A-E476-6F40-9D21-8244B491C37E}" destId="{A9D3B482-BA63-7440-84DF-FDB18ED555E2}" srcOrd="1" destOrd="0" presId="urn:microsoft.com/office/officeart/2008/layout/LinedList"/>
    <dgm:cxn modelId="{497BC139-1D69-7046-9971-8230F1CC0253}" type="presParOf" srcId="{86B60C1E-FB71-8449-ADC7-5C1E2CB99457}" destId="{2FF1AD4D-4E10-9043-811F-0E7439D7298D}" srcOrd="2" destOrd="0" presId="urn:microsoft.com/office/officeart/2008/layout/LinedList"/>
    <dgm:cxn modelId="{F3F38901-9F87-AD40-BFF8-58E42E0034DA}" type="presParOf" srcId="{86B60C1E-FB71-8449-ADC7-5C1E2CB99457}" destId="{23AF5EE2-66E0-8A4D-B07D-0CB9E057E2FF}" srcOrd="3" destOrd="0" presId="urn:microsoft.com/office/officeart/2008/layout/LinedList"/>
    <dgm:cxn modelId="{7182ED6A-4619-9141-80D6-E742F225A9DD}" type="presParOf" srcId="{23AF5EE2-66E0-8A4D-B07D-0CB9E057E2FF}" destId="{714E7D4F-00BC-3840-9273-E6BD428CFCCD}" srcOrd="0" destOrd="0" presId="urn:microsoft.com/office/officeart/2008/layout/LinedList"/>
    <dgm:cxn modelId="{C8D0FADD-C977-E74C-BBF3-73E6CB420F4C}" type="presParOf" srcId="{23AF5EE2-66E0-8A4D-B07D-0CB9E057E2FF}" destId="{0AC6DF49-162E-4A46-8425-3DF4A98C47D7}" srcOrd="1" destOrd="0" presId="urn:microsoft.com/office/officeart/2008/layout/LinedList"/>
    <dgm:cxn modelId="{5DE1EED9-B995-B147-8E4E-946EA7072A81}" type="presParOf" srcId="{86B60C1E-FB71-8449-ADC7-5C1E2CB99457}" destId="{AE49B01F-D1CD-AA4A-BE0A-3C497FAF63E0}" srcOrd="4" destOrd="0" presId="urn:microsoft.com/office/officeart/2008/layout/LinedList"/>
    <dgm:cxn modelId="{BFF09F62-DA00-DA40-AB70-88CC32D51134}" type="presParOf" srcId="{86B60C1E-FB71-8449-ADC7-5C1E2CB99457}" destId="{DE48A38D-79A2-AA48-A21B-D9C5E34E8B82}" srcOrd="5" destOrd="0" presId="urn:microsoft.com/office/officeart/2008/layout/LinedList"/>
    <dgm:cxn modelId="{114E2F35-1BFB-3F4C-80AF-1AFA45349A76}" type="presParOf" srcId="{DE48A38D-79A2-AA48-A21B-D9C5E34E8B82}" destId="{029AB58F-2F2C-BC45-801B-6F15F2A50E44}" srcOrd="0" destOrd="0" presId="urn:microsoft.com/office/officeart/2008/layout/LinedList"/>
    <dgm:cxn modelId="{F539E9BE-56B5-8E44-A244-53E9A3E788AA}" type="presParOf" srcId="{DE48A38D-79A2-AA48-A21B-D9C5E34E8B82}" destId="{D6682B5B-B51A-7E42-854D-E243A2FA3469}" srcOrd="1" destOrd="0" presId="urn:microsoft.com/office/officeart/2008/layout/LinedList"/>
    <dgm:cxn modelId="{01B6B0AA-1BD1-7C41-8B70-B21619681F7B}" type="presParOf" srcId="{86B60C1E-FB71-8449-ADC7-5C1E2CB99457}" destId="{5D410E74-2154-2B45-A888-ED5AEFEB3ED0}" srcOrd="6" destOrd="0" presId="urn:microsoft.com/office/officeart/2008/layout/LinedList"/>
    <dgm:cxn modelId="{61D88BDF-2311-5B4E-9047-229D8B880810}" type="presParOf" srcId="{86B60C1E-FB71-8449-ADC7-5C1E2CB99457}" destId="{333AB2FE-DF28-A44D-A66E-A7F521029DFD}" srcOrd="7" destOrd="0" presId="urn:microsoft.com/office/officeart/2008/layout/LinedList"/>
    <dgm:cxn modelId="{72875AD2-66C1-1342-8CFA-6BE72111370A}" type="presParOf" srcId="{333AB2FE-DF28-A44D-A66E-A7F521029DFD}" destId="{0F16D86E-EA69-9A43-976C-B2C72164C8DA}" srcOrd="0" destOrd="0" presId="urn:microsoft.com/office/officeart/2008/layout/LinedList"/>
    <dgm:cxn modelId="{387E9D35-EA92-D346-AEDC-4B1DB3924EDF}" type="presParOf" srcId="{333AB2FE-DF28-A44D-A66E-A7F521029DFD}" destId="{EA216422-6E10-5C47-AF46-7F6C3CBCE1A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D6158-DECF-8A4C-8F2A-9A20A09435C5}">
      <dsp:nvSpPr>
        <dsp:cNvPr id="0" name=""/>
        <dsp:cNvSpPr/>
      </dsp:nvSpPr>
      <dsp:spPr>
        <a:xfrm>
          <a:off x="0" y="0"/>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496F51-5BD3-3C42-A47F-7DE24000C551}">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Elements of Gothic drama (the Brontës – Wuthering Heights, Villette, Jane Eyre) and Romanticism (e.g. Shelley, Wordsworth, Byron Keats) – heightened emotions.</a:t>
          </a:r>
        </a:p>
      </dsp:txBody>
      <dsp:txXfrm>
        <a:off x="0" y="0"/>
        <a:ext cx="6506304" cy="1394460"/>
      </dsp:txXfrm>
    </dsp:sp>
    <dsp:sp modelId="{2FF1AD4D-4E10-9043-811F-0E7439D7298D}">
      <dsp:nvSpPr>
        <dsp:cNvPr id="0" name=""/>
        <dsp:cNvSpPr/>
      </dsp:nvSpPr>
      <dsp:spPr>
        <a:xfrm>
          <a:off x="0" y="1394460"/>
          <a:ext cx="6506304" cy="0"/>
        </a:xfrm>
        <a:prstGeom prst="line">
          <a:avLst/>
        </a:prstGeom>
        <a:solidFill>
          <a:schemeClr val="accent2">
            <a:hueOff val="-55218"/>
            <a:satOff val="-18112"/>
            <a:lumOff val="-6601"/>
            <a:alphaOff val="0"/>
          </a:schemeClr>
        </a:solidFill>
        <a:ln w="34925" cap="flat" cmpd="sng" algn="in">
          <a:solidFill>
            <a:schemeClr val="accent2">
              <a:hueOff val="-55218"/>
              <a:satOff val="-18112"/>
              <a:lumOff val="-66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4E7D4F-00BC-3840-9273-E6BD428CFCCD}">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Became a theatrical form in the early 1800s with René Charles Guilbert de Pixerécourt’s LA FEMME A DEUX MARIS (The Wife of Two Husbands).</a:t>
          </a:r>
        </a:p>
      </dsp:txBody>
      <dsp:txXfrm>
        <a:off x="0" y="1394460"/>
        <a:ext cx="6506304" cy="1394460"/>
      </dsp:txXfrm>
    </dsp:sp>
    <dsp:sp modelId="{AE49B01F-D1CD-AA4A-BE0A-3C497FAF63E0}">
      <dsp:nvSpPr>
        <dsp:cNvPr id="0" name=""/>
        <dsp:cNvSpPr/>
      </dsp:nvSpPr>
      <dsp:spPr>
        <a:xfrm>
          <a:off x="0" y="2788920"/>
          <a:ext cx="6506304" cy="0"/>
        </a:xfrm>
        <a:prstGeom prst="line">
          <a:avLst/>
        </a:prstGeom>
        <a:solidFill>
          <a:schemeClr val="accent2">
            <a:hueOff val="-110436"/>
            <a:satOff val="-36223"/>
            <a:lumOff val="-13202"/>
            <a:alphaOff val="0"/>
          </a:schemeClr>
        </a:solidFill>
        <a:ln w="34925" cap="flat" cmpd="sng" algn="in">
          <a:solidFill>
            <a:schemeClr val="accent2">
              <a:hueOff val="-110436"/>
              <a:satOff val="-36223"/>
              <a:lumOff val="-132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AB58F-2F2C-BC45-801B-6F15F2A50E44}">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First play originally written in English to be called a “melodrama” was “A Tale of Mystery” by Thomas Holcroft. </a:t>
          </a:r>
        </a:p>
      </dsp:txBody>
      <dsp:txXfrm>
        <a:off x="0" y="2788920"/>
        <a:ext cx="6506304" cy="1394460"/>
      </dsp:txXfrm>
    </dsp:sp>
    <dsp:sp modelId="{5D410E74-2154-2B45-A888-ED5AEFEB3ED0}">
      <dsp:nvSpPr>
        <dsp:cNvPr id="0" name=""/>
        <dsp:cNvSpPr/>
      </dsp:nvSpPr>
      <dsp:spPr>
        <a:xfrm>
          <a:off x="0" y="4183380"/>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16D86E-EA69-9A43-976C-B2C72164C8DA}">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Melodrama was a reaction against the perceived immorality of Restoration drama. </a:t>
          </a:r>
        </a:p>
      </dsp:txBody>
      <dsp:txXfrm>
        <a:off x="0" y="4183380"/>
        <a:ext cx="6506304" cy="13944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1/19/20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1/19/20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1/19/20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1/19/20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1/19/20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German_Expressionism" TargetMode="External"/><Relationship Id="rId13" Type="http://schemas.openxmlformats.org/officeDocument/2006/relationships/hyperlink" Target="https://en.wikipedia.org/wiki/Film_noir#cite_note-1" TargetMode="External"/><Relationship Id="rId18" Type="http://schemas.openxmlformats.org/officeDocument/2006/relationships/hyperlink" Target="https://en.wikipedia.org/wiki/Film_genre" TargetMode="External"/><Relationship Id="rId26" Type="http://schemas.openxmlformats.org/officeDocument/2006/relationships/hyperlink" Target="https://en.wikipedia.org/wiki/D.O.A._(1950_film)" TargetMode="External"/><Relationship Id="rId3" Type="http://schemas.openxmlformats.org/officeDocument/2006/relationships/hyperlink" Target="https://en.wikipedia.org/wiki/Help:IPA/French" TargetMode="External"/><Relationship Id="rId21" Type="http://schemas.openxmlformats.org/officeDocument/2006/relationships/hyperlink" Target="https://en.wikipedia.org/wiki/The_Big_Heat" TargetMode="External"/><Relationship Id="rId7" Type="http://schemas.openxmlformats.org/officeDocument/2006/relationships/hyperlink" Target="https://en.wikipedia.org/wiki/Black-and-white" TargetMode="External"/><Relationship Id="rId12" Type="http://schemas.openxmlformats.org/officeDocument/2006/relationships/hyperlink" Target="https://en.wikipedia.org/wiki/Great_Depression" TargetMode="External"/><Relationship Id="rId17" Type="http://schemas.openxmlformats.org/officeDocument/2006/relationships/hyperlink" Target="https://en.wikipedia.org/wiki/Melodrama" TargetMode="External"/><Relationship Id="rId25" Type="http://schemas.openxmlformats.org/officeDocument/2006/relationships/hyperlink" Target="https://en.wikipedia.org/wiki/Gun_Crazy" TargetMode="External"/><Relationship Id="rId2" Type="http://schemas.openxmlformats.org/officeDocument/2006/relationships/hyperlink" Target="https://en.wikipedia.org/wiki/Help:IPA/English" TargetMode="External"/><Relationship Id="rId16" Type="http://schemas.openxmlformats.org/officeDocument/2006/relationships/hyperlink" Target="https://en.wikipedia.org/wiki/Film_noir#endnote_Anone" TargetMode="External"/><Relationship Id="rId20" Type="http://schemas.openxmlformats.org/officeDocument/2006/relationships/hyperlink" Target="https://en.wikipedia.org/wiki/Plainclothes_law_enforcement" TargetMode="External"/><Relationship Id="rId1" Type="http://schemas.openxmlformats.org/officeDocument/2006/relationships/slideLayout" Target="../slideLayouts/slideLayout2.xml"/><Relationship Id="rId6" Type="http://schemas.openxmlformats.org/officeDocument/2006/relationships/hyperlink" Target="https://en.wikipedia.org/wiki/Low-key_lighting" TargetMode="External"/><Relationship Id="rId11" Type="http://schemas.openxmlformats.org/officeDocument/2006/relationships/hyperlink" Target="https://en.wikipedia.org/wiki/Crime_fiction" TargetMode="External"/><Relationship Id="rId24" Type="http://schemas.openxmlformats.org/officeDocument/2006/relationships/hyperlink" Target="https://en.wikipedia.org/wiki/Night_and_the_City" TargetMode="External"/><Relationship Id="rId5" Type="http://schemas.openxmlformats.org/officeDocument/2006/relationships/hyperlink" Target="https://en.wikipedia.org/wiki/Crime_film" TargetMode="External"/><Relationship Id="rId15" Type="http://schemas.openxmlformats.org/officeDocument/2006/relationships/hyperlink" Target="https://en.wikipedia.org/wiki/Film_noir#cite_note-2" TargetMode="External"/><Relationship Id="rId23" Type="http://schemas.openxmlformats.org/officeDocument/2006/relationships/hyperlink" Target="https://en.wikipedia.org/wiki/Confidence_trick" TargetMode="External"/><Relationship Id="rId28" Type="http://schemas.openxmlformats.org/officeDocument/2006/relationships/hyperlink" Target="https://en.wikipedia.org/wiki/Neo-noir" TargetMode="External"/><Relationship Id="rId10" Type="http://schemas.openxmlformats.org/officeDocument/2006/relationships/hyperlink" Target="https://en.wikipedia.org/wiki/Hardboiled" TargetMode="External"/><Relationship Id="rId19" Type="http://schemas.openxmlformats.org/officeDocument/2006/relationships/hyperlink" Target="https://en.wikipedia.org/wiki/The_Big_Sleep_(1946_film)" TargetMode="External"/><Relationship Id="rId4" Type="http://schemas.openxmlformats.org/officeDocument/2006/relationships/hyperlink" Target="https://en.wikipedia.org/wiki/Hollywood" TargetMode="External"/><Relationship Id="rId9" Type="http://schemas.openxmlformats.org/officeDocument/2006/relationships/hyperlink" Target="https://en.wikipedia.org/wiki/Cinematography" TargetMode="External"/><Relationship Id="rId14" Type="http://schemas.openxmlformats.org/officeDocument/2006/relationships/hyperlink" Target="https://en.wikipedia.org/wiki/Nino_Frank" TargetMode="External"/><Relationship Id="rId22" Type="http://schemas.openxmlformats.org/officeDocument/2006/relationships/hyperlink" Target="https://en.wikipedia.org/wiki/The_Set-Up_(1949_film)" TargetMode="External"/><Relationship Id="rId27" Type="http://schemas.openxmlformats.org/officeDocument/2006/relationships/hyperlink" Target="https://en.wikipedia.org/wiki/Self-referenc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North_by_Northwest" TargetMode="External"/><Relationship Id="rId13" Type="http://schemas.openxmlformats.org/officeDocument/2006/relationships/hyperlink" Target="https://en.wikipedia.org/wiki/Golden_Gate_Bridge" TargetMode="External"/><Relationship Id="rId3" Type="http://schemas.openxmlformats.org/officeDocument/2006/relationships/hyperlink" Target="https://en.wikipedia.org/wiki/Oedipus_complex" TargetMode="External"/><Relationship Id="rId7" Type="http://schemas.openxmlformats.org/officeDocument/2006/relationships/hyperlink" Target="https://en.wikipedia.org/wiki/Psycho_(1960_film)" TargetMode="External"/><Relationship Id="rId12" Type="http://schemas.openxmlformats.org/officeDocument/2006/relationships/hyperlink" Target="https://en.wikipedia.org/wiki/Forth_Rail_Bridge" TargetMode="External"/><Relationship Id="rId17" Type="http://schemas.openxmlformats.org/officeDocument/2006/relationships/hyperlink" Target="https://en.wikipedia.org/wiki/Frenzy_(1972_film)" TargetMode="External"/><Relationship Id="rId2" Type="http://schemas.openxmlformats.org/officeDocument/2006/relationships/hyperlink" Target="https://en.wikipedia.org/wiki/Platinum_blonde_hair" TargetMode="External"/><Relationship Id="rId16" Type="http://schemas.openxmlformats.org/officeDocument/2006/relationships/hyperlink" Target="https://en.wikipedia.org/wiki/Piccadilly_Circus" TargetMode="External"/><Relationship Id="rId1" Type="http://schemas.openxmlformats.org/officeDocument/2006/relationships/slideLayout" Target="../slideLayouts/slideLayout2.xml"/><Relationship Id="rId6" Type="http://schemas.openxmlformats.org/officeDocument/2006/relationships/hyperlink" Target="https://en.wikipedia.org/wiki/Vertigo_(film)" TargetMode="External"/><Relationship Id="rId11" Type="http://schemas.openxmlformats.org/officeDocument/2006/relationships/hyperlink" Target="https://en.wikipedia.org/wiki/Mount_Rushmore" TargetMode="External"/><Relationship Id="rId5" Type="http://schemas.openxmlformats.org/officeDocument/2006/relationships/hyperlink" Target="https://en.wikipedia.org/wiki/Rear_Window" TargetMode="External"/><Relationship Id="rId15" Type="http://schemas.openxmlformats.org/officeDocument/2006/relationships/hyperlink" Target="https://en.wikipedia.org/wiki/British_Museum" TargetMode="External"/><Relationship Id="rId10" Type="http://schemas.openxmlformats.org/officeDocument/2006/relationships/hyperlink" Target="https://en.wikipedia.org/wiki/Statue_of_Liberty" TargetMode="External"/><Relationship Id="rId4" Type="http://schemas.openxmlformats.org/officeDocument/2006/relationships/hyperlink" Target="https://en.wikipedia.org/wiki/Lifeboat_(1944_film)" TargetMode="External"/><Relationship Id="rId9" Type="http://schemas.openxmlformats.org/officeDocument/2006/relationships/hyperlink" Target="https://en.wikipedia.org/wiki/The_Man_Who_Knew_Too_Much_(1956_film)" TargetMode="External"/><Relationship Id="rId14" Type="http://schemas.openxmlformats.org/officeDocument/2006/relationships/hyperlink" Target="https://en.wikipedia.org/wiki/Albert_Hal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27C7-72D4-2D44-BA9B-C3D726C04A61}"/>
              </a:ext>
            </a:extLst>
          </p:cNvPr>
          <p:cNvSpPr>
            <a:spLocks noGrp="1"/>
          </p:cNvSpPr>
          <p:nvPr>
            <p:ph type="ctrTitle"/>
          </p:nvPr>
        </p:nvSpPr>
        <p:spPr/>
        <p:txBody>
          <a:bodyPr/>
          <a:lstStyle/>
          <a:p>
            <a:r>
              <a:rPr lang="en-US" sz="4000" dirty="0"/>
              <a:t>RUDDIGORE CONCEPT</a:t>
            </a:r>
          </a:p>
        </p:txBody>
      </p:sp>
      <p:sp>
        <p:nvSpPr>
          <p:cNvPr id="3" name="Subtitle 2">
            <a:extLst>
              <a:ext uri="{FF2B5EF4-FFF2-40B4-BE49-F238E27FC236}">
                <a16:creationId xmlns:a16="http://schemas.microsoft.com/office/drawing/2014/main" id="{FF77FB65-9803-0248-A587-F76B8CA2559D}"/>
              </a:ext>
            </a:extLst>
          </p:cNvPr>
          <p:cNvSpPr>
            <a:spLocks noGrp="1"/>
          </p:cNvSpPr>
          <p:nvPr>
            <p:ph type="subTitle" idx="1"/>
          </p:nvPr>
        </p:nvSpPr>
        <p:spPr/>
        <p:txBody>
          <a:bodyPr>
            <a:normAutofit fontScale="92500" lnSpcReduction="10000"/>
          </a:bodyPr>
          <a:lstStyle/>
          <a:p>
            <a:r>
              <a:rPr lang="en-US" dirty="0"/>
              <a:t>Joe Andrews</a:t>
            </a:r>
          </a:p>
          <a:p>
            <a:r>
              <a:rPr lang="en-US" dirty="0"/>
              <a:t>July 2019</a:t>
            </a:r>
          </a:p>
          <a:p>
            <a:r>
              <a:rPr lang="en-US" dirty="0"/>
              <a:t>(revised January 2020)</a:t>
            </a:r>
          </a:p>
        </p:txBody>
      </p:sp>
    </p:spTree>
    <p:extLst>
      <p:ext uri="{BB962C8B-B14F-4D97-AF65-F5344CB8AC3E}">
        <p14:creationId xmlns:p14="http://schemas.microsoft.com/office/powerpoint/2010/main" val="2514763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4D71-89E8-7940-9A74-30D29A730C75}"/>
              </a:ext>
            </a:extLst>
          </p:cNvPr>
          <p:cNvSpPr>
            <a:spLocks noGrp="1"/>
          </p:cNvSpPr>
          <p:nvPr>
            <p:ph type="title"/>
          </p:nvPr>
        </p:nvSpPr>
        <p:spPr/>
        <p:txBody>
          <a:bodyPr/>
          <a:lstStyle/>
          <a:p>
            <a:r>
              <a:rPr lang="en-US" dirty="0" err="1"/>
              <a:t>Ruddigore</a:t>
            </a:r>
            <a:r>
              <a:rPr lang="en-US" dirty="0"/>
              <a:t> for a modern audience</a:t>
            </a:r>
          </a:p>
        </p:txBody>
      </p:sp>
      <p:sp>
        <p:nvSpPr>
          <p:cNvPr id="3" name="Content Placeholder 2">
            <a:extLst>
              <a:ext uri="{FF2B5EF4-FFF2-40B4-BE49-F238E27FC236}">
                <a16:creationId xmlns:a16="http://schemas.microsoft.com/office/drawing/2014/main" id="{483427AA-7E84-3E44-B13A-C977EC34C1F1}"/>
              </a:ext>
            </a:extLst>
          </p:cNvPr>
          <p:cNvSpPr>
            <a:spLocks noGrp="1"/>
          </p:cNvSpPr>
          <p:nvPr>
            <p:ph idx="1"/>
          </p:nvPr>
        </p:nvSpPr>
        <p:spPr/>
        <p:txBody>
          <a:bodyPr/>
          <a:lstStyle/>
          <a:p>
            <a:r>
              <a:rPr lang="en-US" dirty="0" err="1"/>
              <a:t>Ruddigore</a:t>
            </a:r>
            <a:r>
              <a:rPr lang="en-US" dirty="0"/>
              <a:t> could work perfectly well “as is.”  However, it’s reasonable to assume that the Victorian audience would have been </a:t>
            </a:r>
            <a:r>
              <a:rPr lang="en-US" i="1" dirty="0"/>
              <a:t>extremely </a:t>
            </a:r>
            <a:r>
              <a:rPr lang="en-US" dirty="0"/>
              <a:t> familiar with the tropes of melodrama making the show </a:t>
            </a:r>
            <a:r>
              <a:rPr lang="en-US" u="sng" dirty="0"/>
              <a:t>particularly</a:t>
            </a:r>
            <a:r>
              <a:rPr lang="en-US" dirty="0"/>
              <a:t> delightful.</a:t>
            </a:r>
          </a:p>
          <a:p>
            <a:r>
              <a:rPr lang="en-US" dirty="0"/>
              <a:t>Modern audiences are many times removed from Victorian melodrama. What we know of it comes from parodies of parodies in cartoons or Carol Burnett (who is also becoming less known, sadly).</a:t>
            </a:r>
          </a:p>
          <a:p>
            <a:r>
              <a:rPr lang="en-US" dirty="0"/>
              <a:t>What might a modern analog be for Victorian melodrama….?</a:t>
            </a:r>
          </a:p>
          <a:p>
            <a:pPr marL="0" indent="0">
              <a:buNone/>
            </a:pPr>
            <a:endParaRPr lang="en-US" dirty="0"/>
          </a:p>
        </p:txBody>
      </p:sp>
    </p:spTree>
    <p:extLst>
      <p:ext uri="{BB962C8B-B14F-4D97-AF65-F5344CB8AC3E}">
        <p14:creationId xmlns:p14="http://schemas.microsoft.com/office/powerpoint/2010/main" val="3789065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6B21-9D67-D84C-8C3F-E9E94ED23C49}"/>
              </a:ext>
            </a:extLst>
          </p:cNvPr>
          <p:cNvSpPr>
            <a:spLocks noGrp="1"/>
          </p:cNvSpPr>
          <p:nvPr>
            <p:ph type="title"/>
          </p:nvPr>
        </p:nvSpPr>
        <p:spPr/>
        <p:txBody>
          <a:bodyPr/>
          <a:lstStyle/>
          <a:p>
            <a:r>
              <a:rPr lang="en-US" dirty="0"/>
              <a:t>Hollywood films of the 30s, 40s and 50s</a:t>
            </a:r>
          </a:p>
        </p:txBody>
      </p:sp>
      <p:sp>
        <p:nvSpPr>
          <p:cNvPr id="3" name="Content Placeholder 2">
            <a:extLst>
              <a:ext uri="{FF2B5EF4-FFF2-40B4-BE49-F238E27FC236}">
                <a16:creationId xmlns:a16="http://schemas.microsoft.com/office/drawing/2014/main" id="{76730B76-E062-B94C-987F-CB4022B87B15}"/>
              </a:ext>
            </a:extLst>
          </p:cNvPr>
          <p:cNvSpPr>
            <a:spLocks noGrp="1"/>
          </p:cNvSpPr>
          <p:nvPr>
            <p:ph idx="1"/>
          </p:nvPr>
        </p:nvSpPr>
        <p:spPr/>
        <p:txBody>
          <a:bodyPr/>
          <a:lstStyle/>
          <a:p>
            <a:r>
              <a:rPr lang="en-US" dirty="0"/>
              <a:t>The crime drama, the potboiler, the screwball comedy, the horror movie, the psychological thriller.  </a:t>
            </a:r>
            <a:r>
              <a:rPr lang="en-US" i="1" dirty="0"/>
              <a:t>Film Noir, </a:t>
            </a:r>
            <a:r>
              <a:rPr lang="en-US" dirty="0"/>
              <a:t>the MGM musicals of the 40s and 50s.</a:t>
            </a:r>
          </a:p>
          <a:p>
            <a:pPr marL="530352" lvl="1" indent="0">
              <a:buNone/>
            </a:pPr>
            <a:endParaRPr lang="en-US" dirty="0"/>
          </a:p>
        </p:txBody>
      </p:sp>
      <p:graphicFrame>
        <p:nvGraphicFramePr>
          <p:cNvPr id="4" name="Table 3">
            <a:extLst>
              <a:ext uri="{FF2B5EF4-FFF2-40B4-BE49-F238E27FC236}">
                <a16:creationId xmlns:a16="http://schemas.microsoft.com/office/drawing/2014/main" id="{8EEA2C15-6C21-294D-9E31-66E197EB5313}"/>
              </a:ext>
            </a:extLst>
          </p:cNvPr>
          <p:cNvGraphicFramePr>
            <a:graphicFrameLocks noGrp="1"/>
          </p:cNvGraphicFramePr>
          <p:nvPr>
            <p:extLst>
              <p:ext uri="{D42A27DB-BD31-4B8C-83A1-F6EECF244321}">
                <p14:modId xmlns:p14="http://schemas.microsoft.com/office/powerpoint/2010/main" val="116462506"/>
              </p:ext>
            </p:extLst>
          </p:nvPr>
        </p:nvGraphicFramePr>
        <p:xfrm>
          <a:off x="1879599" y="3061546"/>
          <a:ext cx="8128000" cy="32359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299509293"/>
                    </a:ext>
                  </a:extLst>
                </a:gridCol>
                <a:gridCol w="4064000">
                  <a:extLst>
                    <a:ext uri="{9D8B030D-6E8A-4147-A177-3AD203B41FA5}">
                      <a16:colId xmlns:a16="http://schemas.microsoft.com/office/drawing/2014/main" val="1925191336"/>
                    </a:ext>
                  </a:extLst>
                </a:gridCol>
              </a:tblGrid>
              <a:tr h="370840">
                <a:tc>
                  <a:txBody>
                    <a:bodyPr/>
                    <a:lstStyle/>
                    <a:p>
                      <a:pPr lvl="1" algn="ctr"/>
                      <a:r>
                        <a:rPr lang="en-US" dirty="0"/>
                        <a:t>The Maltese Falcon</a:t>
                      </a:r>
                    </a:p>
                  </a:txBody>
                  <a:tcPr/>
                </a:tc>
                <a:tc>
                  <a:txBody>
                    <a:bodyPr/>
                    <a:lstStyle/>
                    <a:p>
                      <a:pPr lvl="1" algn="ctr"/>
                      <a:r>
                        <a:rPr lang="en-US" dirty="0"/>
                        <a:t>Sunset Boulevard</a:t>
                      </a:r>
                    </a:p>
                  </a:txBody>
                  <a:tcPr/>
                </a:tc>
                <a:extLst>
                  <a:ext uri="{0D108BD9-81ED-4DB2-BD59-A6C34878D82A}">
                    <a16:rowId xmlns:a16="http://schemas.microsoft.com/office/drawing/2014/main" val="3812357399"/>
                  </a:ext>
                </a:extLst>
              </a:tr>
              <a:tr h="370840">
                <a:tc>
                  <a:txBody>
                    <a:bodyPr/>
                    <a:lstStyle/>
                    <a:p>
                      <a:pPr lvl="1" algn="ctr"/>
                      <a:r>
                        <a:rPr lang="en-US" dirty="0"/>
                        <a:t>Double Indemnity</a:t>
                      </a:r>
                    </a:p>
                  </a:txBody>
                  <a:tcPr/>
                </a:tc>
                <a:tc>
                  <a:txBody>
                    <a:bodyPr/>
                    <a:lstStyle/>
                    <a:p>
                      <a:pPr lvl="1" algn="ctr"/>
                      <a:r>
                        <a:rPr lang="en-US" dirty="0"/>
                        <a:t>The Big Sleep</a:t>
                      </a:r>
                    </a:p>
                  </a:txBody>
                  <a:tcPr/>
                </a:tc>
                <a:extLst>
                  <a:ext uri="{0D108BD9-81ED-4DB2-BD59-A6C34878D82A}">
                    <a16:rowId xmlns:a16="http://schemas.microsoft.com/office/drawing/2014/main" val="4226759107"/>
                  </a:ext>
                </a:extLst>
              </a:tr>
              <a:tr h="370840">
                <a:tc>
                  <a:txBody>
                    <a:bodyPr/>
                    <a:lstStyle/>
                    <a:p>
                      <a:pPr lvl="1" algn="ctr"/>
                      <a:r>
                        <a:rPr lang="en-US" dirty="0"/>
                        <a:t>Murder, My Sweet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Cape Fear</a:t>
                      </a:r>
                    </a:p>
                  </a:txBody>
                  <a:tcPr/>
                </a:tc>
                <a:extLst>
                  <a:ext uri="{0D108BD9-81ED-4DB2-BD59-A6C34878D82A}">
                    <a16:rowId xmlns:a16="http://schemas.microsoft.com/office/drawing/2014/main" val="4193656621"/>
                  </a:ext>
                </a:extLst>
              </a:tr>
              <a:tr h="370840">
                <a:tc>
                  <a:txBody>
                    <a:bodyPr/>
                    <a:lstStyle/>
                    <a:p>
                      <a:pPr algn="ctr"/>
                      <a:r>
                        <a:rPr lang="en-US" dirty="0"/>
                        <a:t>Gaslight</a:t>
                      </a:r>
                    </a:p>
                  </a:txBody>
                  <a:tcPr/>
                </a:tc>
                <a:tc>
                  <a:txBody>
                    <a:bodyPr/>
                    <a:lstStyle/>
                    <a:p>
                      <a:pPr algn="ctr"/>
                      <a:r>
                        <a:rPr lang="en-US" dirty="0"/>
                        <a:t>Rebecca</a:t>
                      </a:r>
                    </a:p>
                  </a:txBody>
                  <a:tcPr/>
                </a:tc>
                <a:extLst>
                  <a:ext uri="{0D108BD9-81ED-4DB2-BD59-A6C34878D82A}">
                    <a16:rowId xmlns:a16="http://schemas.microsoft.com/office/drawing/2014/main" val="3812685700"/>
                  </a:ext>
                </a:extLst>
              </a:tr>
              <a:tr h="370840">
                <a:tc>
                  <a:txBody>
                    <a:bodyPr/>
                    <a:lstStyle/>
                    <a:p>
                      <a:pPr algn="ctr"/>
                      <a:r>
                        <a:rPr lang="en-US" dirty="0"/>
                        <a:t>Rear Window</a:t>
                      </a:r>
                    </a:p>
                  </a:txBody>
                  <a:tcPr/>
                </a:tc>
                <a:tc>
                  <a:txBody>
                    <a:bodyPr/>
                    <a:lstStyle/>
                    <a:p>
                      <a:pPr algn="ctr"/>
                      <a:r>
                        <a:rPr lang="en-US" dirty="0" err="1"/>
                        <a:t>Vertico</a:t>
                      </a:r>
                      <a:endParaRPr lang="en-US" dirty="0"/>
                    </a:p>
                  </a:txBody>
                  <a:tcPr/>
                </a:tc>
                <a:extLst>
                  <a:ext uri="{0D108BD9-81ED-4DB2-BD59-A6C34878D82A}">
                    <a16:rowId xmlns:a16="http://schemas.microsoft.com/office/drawing/2014/main" val="784016980"/>
                  </a:ext>
                </a:extLst>
              </a:tr>
              <a:tr h="370840">
                <a:tc>
                  <a:txBody>
                    <a:bodyPr/>
                    <a:lstStyle/>
                    <a:p>
                      <a:pPr algn="ctr"/>
                      <a:r>
                        <a:rPr lang="en-US" dirty="0"/>
                        <a:t>Signing In The Rain</a:t>
                      </a:r>
                    </a:p>
                  </a:txBody>
                  <a:tcPr/>
                </a:tc>
                <a:tc>
                  <a:txBody>
                    <a:bodyPr/>
                    <a:lstStyle/>
                    <a:p>
                      <a:pPr algn="ctr"/>
                      <a:r>
                        <a:rPr lang="en-US" dirty="0"/>
                        <a:t>The Wizard of Oz</a:t>
                      </a:r>
                    </a:p>
                  </a:txBody>
                  <a:tcPr/>
                </a:tc>
                <a:extLst>
                  <a:ext uri="{0D108BD9-81ED-4DB2-BD59-A6C34878D82A}">
                    <a16:rowId xmlns:a16="http://schemas.microsoft.com/office/drawing/2014/main" val="3672844544"/>
                  </a:ext>
                </a:extLst>
              </a:tr>
              <a:tr h="370840">
                <a:tc>
                  <a:txBody>
                    <a:bodyPr/>
                    <a:lstStyle/>
                    <a:p>
                      <a:pPr algn="ctr"/>
                      <a:r>
                        <a:rPr lang="en-US" dirty="0"/>
                        <a:t>42</a:t>
                      </a:r>
                      <a:r>
                        <a:rPr lang="en-US" baseline="30000" dirty="0"/>
                        <a:t>nd</a:t>
                      </a:r>
                      <a:r>
                        <a:rPr lang="en-US" dirty="0"/>
                        <a:t> Street</a:t>
                      </a:r>
                    </a:p>
                  </a:txBody>
                  <a:tcPr/>
                </a:tc>
                <a:tc>
                  <a:txBody>
                    <a:bodyPr/>
                    <a:lstStyle/>
                    <a:p>
                      <a:pPr algn="ctr"/>
                      <a:r>
                        <a:rPr lang="en-US" dirty="0"/>
                        <a:t>Judy &amp; Mickey “let’s put on a show” movies</a:t>
                      </a:r>
                    </a:p>
                  </a:txBody>
                  <a:tcPr/>
                </a:tc>
                <a:extLst>
                  <a:ext uri="{0D108BD9-81ED-4DB2-BD59-A6C34878D82A}">
                    <a16:rowId xmlns:a16="http://schemas.microsoft.com/office/drawing/2014/main" val="2528607710"/>
                  </a:ext>
                </a:extLst>
              </a:tr>
              <a:tr h="370840">
                <a:tc>
                  <a:txBody>
                    <a:bodyPr/>
                    <a:lstStyle/>
                    <a:p>
                      <a:pPr algn="ctr"/>
                      <a:r>
                        <a:rPr lang="en-US" dirty="0"/>
                        <a:t>Bringing Up Baby</a:t>
                      </a:r>
                    </a:p>
                  </a:txBody>
                  <a:tcPr/>
                </a:tc>
                <a:tc>
                  <a:txBody>
                    <a:bodyPr/>
                    <a:lstStyle/>
                    <a:p>
                      <a:pPr algn="ctr"/>
                      <a:r>
                        <a:rPr lang="en-US" dirty="0"/>
                        <a:t>Busby Berkeley musicals (pick one)</a:t>
                      </a:r>
                    </a:p>
                  </a:txBody>
                  <a:tcPr/>
                </a:tc>
                <a:extLst>
                  <a:ext uri="{0D108BD9-81ED-4DB2-BD59-A6C34878D82A}">
                    <a16:rowId xmlns:a16="http://schemas.microsoft.com/office/drawing/2014/main" val="1828838590"/>
                  </a:ext>
                </a:extLst>
              </a:tr>
            </a:tbl>
          </a:graphicData>
        </a:graphic>
      </p:graphicFrame>
    </p:spTree>
    <p:extLst>
      <p:ext uri="{BB962C8B-B14F-4D97-AF65-F5344CB8AC3E}">
        <p14:creationId xmlns:p14="http://schemas.microsoft.com/office/powerpoint/2010/main" val="2940064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9822-2F04-FA4D-B356-0234150AC9F2}"/>
              </a:ext>
            </a:extLst>
          </p:cNvPr>
          <p:cNvSpPr>
            <a:spLocks noGrp="1"/>
          </p:cNvSpPr>
          <p:nvPr>
            <p:ph type="title"/>
          </p:nvPr>
        </p:nvSpPr>
        <p:spPr>
          <a:xfrm>
            <a:off x="1371599" y="360236"/>
            <a:ext cx="9601200" cy="1485900"/>
          </a:xfrm>
        </p:spPr>
        <p:txBody>
          <a:bodyPr/>
          <a:lstStyle/>
          <a:p>
            <a:r>
              <a:rPr lang="en-US" dirty="0"/>
              <a:t>Film Noir</a:t>
            </a:r>
          </a:p>
        </p:txBody>
      </p:sp>
      <p:pic>
        <p:nvPicPr>
          <p:cNvPr id="5" name="Content Placeholder 4">
            <a:extLst>
              <a:ext uri="{FF2B5EF4-FFF2-40B4-BE49-F238E27FC236}">
                <a16:creationId xmlns:a16="http://schemas.microsoft.com/office/drawing/2014/main" id="{FF57DDF3-D1D4-8D4D-AAF3-AE9C5A1F43BC}"/>
              </a:ext>
            </a:extLst>
          </p:cNvPr>
          <p:cNvPicPr>
            <a:picLocks noGrp="1" noChangeAspect="1"/>
          </p:cNvPicPr>
          <p:nvPr>
            <p:ph idx="1"/>
          </p:nvPr>
        </p:nvPicPr>
        <p:blipFill>
          <a:blip r:embed="rId2"/>
          <a:stretch>
            <a:fillRect/>
          </a:stretch>
        </p:blipFill>
        <p:spPr>
          <a:xfrm>
            <a:off x="2336798" y="1103186"/>
            <a:ext cx="9601201" cy="5916665"/>
          </a:xfrm>
        </p:spPr>
      </p:pic>
    </p:spTree>
    <p:extLst>
      <p:ext uri="{BB962C8B-B14F-4D97-AF65-F5344CB8AC3E}">
        <p14:creationId xmlns:p14="http://schemas.microsoft.com/office/powerpoint/2010/main" val="125142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E247-F07F-584D-B48B-119D1FA3C2FE}"/>
              </a:ext>
            </a:extLst>
          </p:cNvPr>
          <p:cNvSpPr>
            <a:spLocks noGrp="1"/>
          </p:cNvSpPr>
          <p:nvPr>
            <p:ph type="title"/>
          </p:nvPr>
        </p:nvSpPr>
        <p:spPr>
          <a:xfrm>
            <a:off x="1371600" y="685800"/>
            <a:ext cx="9601200" cy="651933"/>
          </a:xfrm>
        </p:spPr>
        <p:txBody>
          <a:bodyPr>
            <a:normAutofit fontScale="90000"/>
          </a:bodyPr>
          <a:lstStyle/>
          <a:p>
            <a:r>
              <a:rPr lang="en-US" dirty="0"/>
              <a:t>Film Noir</a:t>
            </a:r>
          </a:p>
        </p:txBody>
      </p:sp>
      <p:sp>
        <p:nvSpPr>
          <p:cNvPr id="3" name="Content Placeholder 2">
            <a:extLst>
              <a:ext uri="{FF2B5EF4-FFF2-40B4-BE49-F238E27FC236}">
                <a16:creationId xmlns:a16="http://schemas.microsoft.com/office/drawing/2014/main" id="{0AA69CE3-2E7D-0542-9640-836BAC959151}"/>
              </a:ext>
            </a:extLst>
          </p:cNvPr>
          <p:cNvSpPr>
            <a:spLocks noGrp="1"/>
          </p:cNvSpPr>
          <p:nvPr>
            <p:ph idx="1"/>
          </p:nvPr>
        </p:nvSpPr>
        <p:spPr>
          <a:xfrm>
            <a:off x="1295400" y="1337732"/>
            <a:ext cx="9601200" cy="5096935"/>
          </a:xfrm>
        </p:spPr>
        <p:txBody>
          <a:bodyPr>
            <a:normAutofit/>
          </a:bodyPr>
          <a:lstStyle/>
          <a:p>
            <a:r>
              <a:rPr lang="en-US" sz="1400" b="1" i="1" dirty="0"/>
              <a:t>Film noir</a:t>
            </a:r>
            <a:r>
              <a:rPr lang="en-US" sz="1400" dirty="0"/>
              <a:t> (</a:t>
            </a:r>
            <a:r>
              <a:rPr lang="en-US" sz="1400" u="sng" dirty="0">
                <a:hlinkClick r:id="rId2" tooltip="Help:IPA/English"/>
              </a:rPr>
              <a:t>/nwɑːr/</a:t>
            </a:r>
            <a:r>
              <a:rPr lang="en-US" sz="1400" dirty="0"/>
              <a:t>; French: </a:t>
            </a:r>
            <a:r>
              <a:rPr lang="en-US" sz="1400" u="sng" dirty="0">
                <a:hlinkClick r:id="rId3" tooltip="Help:IPA/French"/>
              </a:rPr>
              <a:t>[film nwaʁ]</a:t>
            </a:r>
            <a:r>
              <a:rPr lang="en-US" sz="1400" dirty="0"/>
              <a:t>) is a cinematic term used primarily to describe stylish </a:t>
            </a:r>
            <a:r>
              <a:rPr lang="en-US" sz="1400" u="sng" dirty="0">
                <a:hlinkClick r:id="rId4" tooltip="Hollywood"/>
              </a:rPr>
              <a:t>Hollywood</a:t>
            </a:r>
            <a:r>
              <a:rPr lang="en-US" sz="1400" dirty="0"/>
              <a:t> </a:t>
            </a:r>
            <a:r>
              <a:rPr lang="en-US" sz="1400" u="sng" dirty="0">
                <a:hlinkClick r:id="rId5" tooltip="Crime film"/>
              </a:rPr>
              <a:t>crime dramas</a:t>
            </a:r>
            <a:r>
              <a:rPr lang="en-US" sz="1400" dirty="0"/>
              <a:t>, particularly those that emphasize cynical attitudes and sexual motivations. Hollywood's classical film noir period is generally regarded as extending from the early 1920s to the late 1950s. Film noir of this era is associated with a </a:t>
            </a:r>
            <a:r>
              <a:rPr lang="en-US" sz="1400" u="sng" dirty="0">
                <a:hlinkClick r:id="rId6" tooltip="Low-key lighting"/>
              </a:rPr>
              <a:t>low-key</a:t>
            </a:r>
            <a:r>
              <a:rPr lang="en-US" sz="1400" dirty="0"/>
              <a:t>, </a:t>
            </a:r>
            <a:r>
              <a:rPr lang="en-US" sz="1400" u="sng" dirty="0">
                <a:hlinkClick r:id="rId7" tooltip="Black-and-white"/>
              </a:rPr>
              <a:t>black-and-</a:t>
            </a:r>
            <a:r>
              <a:rPr lang="en-US" sz="1400" u="sng" dirty="0" err="1">
                <a:hlinkClick r:id="rId7" tooltip="Black-and-white"/>
              </a:rPr>
              <a:t>white</a:t>
            </a:r>
            <a:r>
              <a:rPr lang="en-US" sz="1400" dirty="0" err="1"/>
              <a:t>visual</a:t>
            </a:r>
            <a:r>
              <a:rPr lang="en-US" sz="1400" dirty="0"/>
              <a:t> style that has roots in </a:t>
            </a:r>
            <a:r>
              <a:rPr lang="en-US" sz="1400" u="sng" dirty="0">
                <a:hlinkClick r:id="rId8" tooltip="German Expressionism"/>
              </a:rPr>
              <a:t>German Expressionist</a:t>
            </a:r>
            <a:r>
              <a:rPr lang="en-US" sz="1400" dirty="0"/>
              <a:t> </a:t>
            </a:r>
            <a:r>
              <a:rPr lang="en-US" sz="1400" u="sng" dirty="0">
                <a:hlinkClick r:id="rId9" tooltip="Cinematography"/>
              </a:rPr>
              <a:t>cinematography</a:t>
            </a:r>
            <a:r>
              <a:rPr lang="en-US" sz="1400" dirty="0"/>
              <a:t>. Many of the prototypical stories and much of the attitude of classic noir derive from the </a:t>
            </a:r>
            <a:r>
              <a:rPr lang="en-US" sz="1400" u="sng" dirty="0">
                <a:hlinkClick r:id="rId10" tooltip="Hardboiled"/>
              </a:rPr>
              <a:t>hardboiled</a:t>
            </a:r>
            <a:r>
              <a:rPr lang="en-US" sz="1400" dirty="0"/>
              <a:t> school of </a:t>
            </a:r>
            <a:r>
              <a:rPr lang="en-US" sz="1400" u="sng" dirty="0">
                <a:hlinkClick r:id="rId11" tooltip="Crime fiction"/>
              </a:rPr>
              <a:t>crime fiction</a:t>
            </a:r>
            <a:r>
              <a:rPr lang="en-US" sz="1400" dirty="0"/>
              <a:t> that emerged in the United States during the </a:t>
            </a:r>
            <a:r>
              <a:rPr lang="en-US" sz="1400" u="sng" dirty="0">
                <a:hlinkClick r:id="rId12" tooltip="Great Depression"/>
              </a:rPr>
              <a:t>Great Depression</a:t>
            </a:r>
            <a:r>
              <a:rPr lang="en-US" sz="1400" dirty="0"/>
              <a:t>.</a:t>
            </a:r>
          </a:p>
          <a:p>
            <a:r>
              <a:rPr lang="en-US" sz="1400" dirty="0"/>
              <a:t>The term </a:t>
            </a:r>
            <a:r>
              <a:rPr lang="en-US" sz="1400" i="1" dirty="0"/>
              <a:t>film noir</a:t>
            </a:r>
            <a:r>
              <a:rPr lang="en-US" sz="1400" dirty="0"/>
              <a:t>, French for "black film" (literal) or "dark film" (closer meaning),</a:t>
            </a:r>
            <a:r>
              <a:rPr lang="en-US" sz="1400" u="sng" baseline="30000" dirty="0">
                <a:hlinkClick r:id="rId13"/>
              </a:rPr>
              <a:t>[1]</a:t>
            </a:r>
            <a:r>
              <a:rPr lang="en-US" sz="1400" dirty="0"/>
              <a:t> was first applied to Hollywood films by French critic </a:t>
            </a:r>
            <a:r>
              <a:rPr lang="en-US" sz="1400" u="sng" dirty="0">
                <a:hlinkClick r:id="rId14" tooltip="Nino Frank"/>
              </a:rPr>
              <a:t>Nino Frank</a:t>
            </a:r>
            <a:r>
              <a:rPr lang="en-US" sz="1400" dirty="0"/>
              <a:t> in 1946, but was unrecognized by most American film industry professionals of that era.</a:t>
            </a:r>
            <a:r>
              <a:rPr lang="en-US" sz="1400" u="sng" baseline="30000" dirty="0">
                <a:hlinkClick r:id="rId15"/>
              </a:rPr>
              <a:t>[2]</a:t>
            </a:r>
            <a:r>
              <a:rPr lang="en-US" sz="1400" dirty="0"/>
              <a:t> Cinema historians and critics defined the category retrospectively. Before the notion was widely adopted in the 1970s, many of the classic film noir</a:t>
            </a:r>
            <a:r>
              <a:rPr lang="en-US" sz="1400" u="sng" baseline="30000" dirty="0">
                <a:hlinkClick r:id="rId16"/>
              </a:rPr>
              <a:t>[a]</a:t>
            </a:r>
            <a:r>
              <a:rPr lang="en-US" sz="1400" dirty="0"/>
              <a:t> were referred to as "</a:t>
            </a:r>
            <a:r>
              <a:rPr lang="en-US" sz="1400" u="sng" dirty="0">
                <a:hlinkClick r:id="rId17" tooltip="Melodrama"/>
              </a:rPr>
              <a:t>melodramas</a:t>
            </a:r>
            <a:r>
              <a:rPr lang="en-US" sz="1400" dirty="0"/>
              <a:t>". Whether film noir qualifies as a distinct </a:t>
            </a:r>
            <a:r>
              <a:rPr lang="en-US" sz="1400" u="sng" dirty="0">
                <a:hlinkClick r:id="rId18" tooltip="Film genre"/>
              </a:rPr>
              <a:t>genre</a:t>
            </a:r>
            <a:r>
              <a:rPr lang="en-US" sz="1400" dirty="0"/>
              <a:t> is a matter of ongoing debate among scholars.</a:t>
            </a:r>
          </a:p>
          <a:p>
            <a:r>
              <a:rPr lang="en-US" sz="1400" dirty="0"/>
              <a:t>Film noir encompasses a range of plots: the central figure may be a private investigator (</a:t>
            </a:r>
            <a:r>
              <a:rPr lang="en-US" sz="1400" i="1" u="sng" dirty="0">
                <a:hlinkClick r:id="rId19" tooltip="The Big Sleep (1946 film)"/>
              </a:rPr>
              <a:t>The Big Sleep</a:t>
            </a:r>
            <a:r>
              <a:rPr lang="en-US" sz="1400" dirty="0"/>
              <a:t>), a </a:t>
            </a:r>
            <a:r>
              <a:rPr lang="en-US" sz="1400" u="sng" dirty="0">
                <a:hlinkClick r:id="rId20" tooltip="Plainclothes law enforcement"/>
              </a:rPr>
              <a:t>plainclothes policeman</a:t>
            </a:r>
            <a:r>
              <a:rPr lang="en-US" sz="1400" dirty="0"/>
              <a:t> (</a:t>
            </a:r>
            <a:r>
              <a:rPr lang="en-US" sz="1400" i="1" u="sng" dirty="0">
                <a:hlinkClick r:id="rId21" tooltip="The Big Heat"/>
              </a:rPr>
              <a:t>The Big Heat</a:t>
            </a:r>
            <a:r>
              <a:rPr lang="en-US" sz="1400" dirty="0"/>
              <a:t>), an aging boxer (</a:t>
            </a:r>
            <a:r>
              <a:rPr lang="en-US" sz="1400" i="1" u="sng" dirty="0">
                <a:hlinkClick r:id="rId22" tooltip="The Set-Up (1949 film)"/>
              </a:rPr>
              <a:t>The Set-Up</a:t>
            </a:r>
            <a:r>
              <a:rPr lang="en-US" sz="1400" dirty="0"/>
              <a:t>), a hapless </a:t>
            </a:r>
            <a:r>
              <a:rPr lang="en-US" sz="1400" u="sng" dirty="0">
                <a:hlinkClick r:id="rId23" tooltip="Confidence trick"/>
              </a:rPr>
              <a:t>grifter</a:t>
            </a:r>
            <a:r>
              <a:rPr lang="en-US" sz="1400" dirty="0"/>
              <a:t> (</a:t>
            </a:r>
            <a:r>
              <a:rPr lang="en-US" sz="1400" i="1" u="sng" dirty="0">
                <a:hlinkClick r:id="rId24" tooltip="Night and the City"/>
              </a:rPr>
              <a:t>Night and the City</a:t>
            </a:r>
            <a:r>
              <a:rPr lang="en-US" sz="1400" dirty="0"/>
              <a:t>), a law-abiding citizen lured into a life of crime (</a:t>
            </a:r>
            <a:r>
              <a:rPr lang="en-US" sz="1400" i="1" u="sng" dirty="0">
                <a:hlinkClick r:id="rId25" tooltip="Gun Crazy"/>
              </a:rPr>
              <a:t>Gun Crazy</a:t>
            </a:r>
            <a:r>
              <a:rPr lang="en-US" sz="1400" dirty="0"/>
              <a:t>), or simply a victim of circumstance (</a:t>
            </a:r>
            <a:r>
              <a:rPr lang="en-US" sz="1400" i="1" u="sng" dirty="0">
                <a:hlinkClick r:id="rId26" tooltip="D.O.A. (1950 film)"/>
              </a:rPr>
              <a:t>D.O.A.</a:t>
            </a:r>
            <a:r>
              <a:rPr lang="en-US" sz="1400" dirty="0"/>
              <a:t>). Although film noir was originally associated with American productions, the term has been used to describe films from around the world. Many films released from the 1960s onward share attributes with film noirs of the classical period, and often treat its conventions </a:t>
            </a:r>
            <a:r>
              <a:rPr lang="en-US" sz="1400" u="sng" dirty="0">
                <a:hlinkClick r:id="rId27" tooltip="Self-reference"/>
              </a:rPr>
              <a:t>self-referentially</a:t>
            </a:r>
            <a:r>
              <a:rPr lang="en-US" sz="1400" dirty="0"/>
              <a:t>. Some refer to such latter-day works as </a:t>
            </a:r>
            <a:r>
              <a:rPr lang="en-US" sz="1400" u="sng" dirty="0">
                <a:hlinkClick r:id="rId28" tooltip="Neo-noir"/>
              </a:rPr>
              <a:t>neo-noir</a:t>
            </a:r>
            <a:r>
              <a:rPr lang="en-US" sz="1400" dirty="0"/>
              <a:t>. The clichés of film noir have inspired parody since the mid-1940s.</a:t>
            </a:r>
          </a:p>
          <a:p>
            <a:r>
              <a:rPr lang="en-US" sz="1800" dirty="0"/>
              <a:t>Greed, villainy, sex, murder, justice, death, lust.</a:t>
            </a:r>
          </a:p>
        </p:txBody>
      </p:sp>
    </p:spTree>
    <p:extLst>
      <p:ext uri="{BB962C8B-B14F-4D97-AF65-F5344CB8AC3E}">
        <p14:creationId xmlns:p14="http://schemas.microsoft.com/office/powerpoint/2010/main" val="97373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2987-74AA-DE4A-8690-331A953264D0}"/>
              </a:ext>
            </a:extLst>
          </p:cNvPr>
          <p:cNvSpPr>
            <a:spLocks noGrp="1"/>
          </p:cNvSpPr>
          <p:nvPr>
            <p:ph type="title"/>
          </p:nvPr>
        </p:nvSpPr>
        <p:spPr/>
        <p:txBody>
          <a:bodyPr/>
          <a:lstStyle/>
          <a:p>
            <a:r>
              <a:rPr lang="en-US" dirty="0"/>
              <a:t>The Look of Noir: b/w with low lighting and shadows.</a:t>
            </a:r>
          </a:p>
        </p:txBody>
      </p:sp>
      <p:pic>
        <p:nvPicPr>
          <p:cNvPr id="5" name="Content Placeholder 4">
            <a:extLst>
              <a:ext uri="{FF2B5EF4-FFF2-40B4-BE49-F238E27FC236}">
                <a16:creationId xmlns:a16="http://schemas.microsoft.com/office/drawing/2014/main" id="{657374FC-9595-864C-8D1F-B0FDD7219A29}"/>
              </a:ext>
            </a:extLst>
          </p:cNvPr>
          <p:cNvPicPr>
            <a:picLocks noGrp="1" noChangeAspect="1"/>
          </p:cNvPicPr>
          <p:nvPr>
            <p:ph idx="1"/>
          </p:nvPr>
        </p:nvPicPr>
        <p:blipFill>
          <a:blip r:embed="rId2"/>
          <a:stretch>
            <a:fillRect/>
          </a:stretch>
        </p:blipFill>
        <p:spPr>
          <a:xfrm>
            <a:off x="1078417" y="2116418"/>
            <a:ext cx="2565400" cy="1447800"/>
          </a:xfrm>
        </p:spPr>
      </p:pic>
      <p:pic>
        <p:nvPicPr>
          <p:cNvPr id="7" name="Picture 6">
            <a:extLst>
              <a:ext uri="{FF2B5EF4-FFF2-40B4-BE49-F238E27FC236}">
                <a16:creationId xmlns:a16="http://schemas.microsoft.com/office/drawing/2014/main" id="{D630710B-AB87-5747-921A-472642F1D4CF}"/>
              </a:ext>
            </a:extLst>
          </p:cNvPr>
          <p:cNvPicPr>
            <a:picLocks noChangeAspect="1"/>
          </p:cNvPicPr>
          <p:nvPr/>
        </p:nvPicPr>
        <p:blipFill>
          <a:blip r:embed="rId3"/>
          <a:stretch>
            <a:fillRect/>
          </a:stretch>
        </p:blipFill>
        <p:spPr>
          <a:xfrm>
            <a:off x="6632458" y="1955800"/>
            <a:ext cx="2425700" cy="1473200"/>
          </a:xfrm>
          <a:prstGeom prst="rect">
            <a:avLst/>
          </a:prstGeom>
        </p:spPr>
      </p:pic>
      <p:pic>
        <p:nvPicPr>
          <p:cNvPr id="11" name="Picture 10">
            <a:extLst>
              <a:ext uri="{FF2B5EF4-FFF2-40B4-BE49-F238E27FC236}">
                <a16:creationId xmlns:a16="http://schemas.microsoft.com/office/drawing/2014/main" id="{6861C3E8-8312-FC4B-8F45-147F5C5F4581}"/>
              </a:ext>
            </a:extLst>
          </p:cNvPr>
          <p:cNvPicPr>
            <a:picLocks noChangeAspect="1"/>
          </p:cNvPicPr>
          <p:nvPr/>
        </p:nvPicPr>
        <p:blipFill>
          <a:blip r:embed="rId4"/>
          <a:stretch>
            <a:fillRect/>
          </a:stretch>
        </p:blipFill>
        <p:spPr>
          <a:xfrm>
            <a:off x="1738817" y="5321300"/>
            <a:ext cx="1905000" cy="1536700"/>
          </a:xfrm>
          <a:prstGeom prst="rect">
            <a:avLst/>
          </a:prstGeom>
        </p:spPr>
      </p:pic>
      <p:pic>
        <p:nvPicPr>
          <p:cNvPr id="13" name="Picture 12">
            <a:extLst>
              <a:ext uri="{FF2B5EF4-FFF2-40B4-BE49-F238E27FC236}">
                <a16:creationId xmlns:a16="http://schemas.microsoft.com/office/drawing/2014/main" id="{D8C103B1-F486-294B-B5B0-82D7C9463063}"/>
              </a:ext>
            </a:extLst>
          </p:cNvPr>
          <p:cNvPicPr>
            <a:picLocks noChangeAspect="1"/>
          </p:cNvPicPr>
          <p:nvPr/>
        </p:nvPicPr>
        <p:blipFill>
          <a:blip r:embed="rId5"/>
          <a:stretch>
            <a:fillRect/>
          </a:stretch>
        </p:blipFill>
        <p:spPr>
          <a:xfrm>
            <a:off x="1023009" y="3859037"/>
            <a:ext cx="1790700" cy="1435100"/>
          </a:xfrm>
          <a:prstGeom prst="rect">
            <a:avLst/>
          </a:prstGeom>
        </p:spPr>
      </p:pic>
      <p:pic>
        <p:nvPicPr>
          <p:cNvPr id="15" name="Picture 14">
            <a:extLst>
              <a:ext uri="{FF2B5EF4-FFF2-40B4-BE49-F238E27FC236}">
                <a16:creationId xmlns:a16="http://schemas.microsoft.com/office/drawing/2014/main" id="{4C3D912A-5750-7F47-AE70-07C85D330FAB}"/>
              </a:ext>
            </a:extLst>
          </p:cNvPr>
          <p:cNvPicPr>
            <a:picLocks noChangeAspect="1"/>
          </p:cNvPicPr>
          <p:nvPr/>
        </p:nvPicPr>
        <p:blipFill>
          <a:blip r:embed="rId6"/>
          <a:stretch>
            <a:fillRect/>
          </a:stretch>
        </p:blipFill>
        <p:spPr>
          <a:xfrm>
            <a:off x="9160416" y="1472859"/>
            <a:ext cx="2273300" cy="2933700"/>
          </a:xfrm>
          <a:prstGeom prst="rect">
            <a:avLst/>
          </a:prstGeom>
        </p:spPr>
      </p:pic>
      <p:pic>
        <p:nvPicPr>
          <p:cNvPr id="17" name="Picture 16">
            <a:extLst>
              <a:ext uri="{FF2B5EF4-FFF2-40B4-BE49-F238E27FC236}">
                <a16:creationId xmlns:a16="http://schemas.microsoft.com/office/drawing/2014/main" id="{60197F01-857A-BA45-8C6E-B0D11C955D95}"/>
              </a:ext>
            </a:extLst>
          </p:cNvPr>
          <p:cNvPicPr>
            <a:picLocks noChangeAspect="1"/>
          </p:cNvPicPr>
          <p:nvPr/>
        </p:nvPicPr>
        <p:blipFill>
          <a:blip r:embed="rId7"/>
          <a:stretch>
            <a:fillRect/>
          </a:stretch>
        </p:blipFill>
        <p:spPr>
          <a:xfrm>
            <a:off x="3746075" y="2541778"/>
            <a:ext cx="2755900" cy="3492500"/>
          </a:xfrm>
          <a:prstGeom prst="rect">
            <a:avLst/>
          </a:prstGeom>
        </p:spPr>
      </p:pic>
      <p:pic>
        <p:nvPicPr>
          <p:cNvPr id="19" name="Picture 18">
            <a:extLst>
              <a:ext uri="{FF2B5EF4-FFF2-40B4-BE49-F238E27FC236}">
                <a16:creationId xmlns:a16="http://schemas.microsoft.com/office/drawing/2014/main" id="{D5A22ED3-5663-B34C-A3F4-BDF8006F1B3D}"/>
              </a:ext>
            </a:extLst>
          </p:cNvPr>
          <p:cNvPicPr>
            <a:picLocks noChangeAspect="1"/>
          </p:cNvPicPr>
          <p:nvPr/>
        </p:nvPicPr>
        <p:blipFill>
          <a:blip r:embed="rId8"/>
          <a:stretch>
            <a:fillRect/>
          </a:stretch>
        </p:blipFill>
        <p:spPr>
          <a:xfrm>
            <a:off x="7487259" y="3639582"/>
            <a:ext cx="4519930" cy="2835313"/>
          </a:xfrm>
          <a:prstGeom prst="rect">
            <a:avLst/>
          </a:prstGeom>
        </p:spPr>
      </p:pic>
    </p:spTree>
    <p:extLst>
      <p:ext uri="{BB962C8B-B14F-4D97-AF65-F5344CB8AC3E}">
        <p14:creationId xmlns:p14="http://schemas.microsoft.com/office/powerpoint/2010/main" val="113757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E4CA-A1EC-B243-AD43-BA4F625E56F2}"/>
              </a:ext>
            </a:extLst>
          </p:cNvPr>
          <p:cNvSpPr>
            <a:spLocks noGrp="1"/>
          </p:cNvSpPr>
          <p:nvPr>
            <p:ph type="title"/>
          </p:nvPr>
        </p:nvSpPr>
        <p:spPr>
          <a:xfrm>
            <a:off x="1371600" y="516467"/>
            <a:ext cx="9601200" cy="1485900"/>
          </a:xfrm>
        </p:spPr>
        <p:txBody>
          <a:bodyPr>
            <a:normAutofit/>
          </a:bodyPr>
          <a:lstStyle/>
          <a:p>
            <a:r>
              <a:rPr lang="en-US" sz="3600" dirty="0"/>
              <a:t>1950s Psychological Thrillers  </a:t>
            </a:r>
          </a:p>
        </p:txBody>
      </p:sp>
      <p:pic>
        <p:nvPicPr>
          <p:cNvPr id="5" name="Content Placeholder 4">
            <a:extLst>
              <a:ext uri="{FF2B5EF4-FFF2-40B4-BE49-F238E27FC236}">
                <a16:creationId xmlns:a16="http://schemas.microsoft.com/office/drawing/2014/main" id="{F08D6736-53BE-124F-BB1B-3358ACC42930}"/>
              </a:ext>
            </a:extLst>
          </p:cNvPr>
          <p:cNvPicPr>
            <a:picLocks noGrp="1" noChangeAspect="1"/>
          </p:cNvPicPr>
          <p:nvPr>
            <p:ph idx="1"/>
          </p:nvPr>
        </p:nvPicPr>
        <p:blipFill>
          <a:blip r:embed="rId2"/>
          <a:stretch>
            <a:fillRect/>
          </a:stretch>
        </p:blipFill>
        <p:spPr>
          <a:xfrm>
            <a:off x="1371600" y="1234756"/>
            <a:ext cx="8297333" cy="5106777"/>
          </a:xfrm>
        </p:spPr>
      </p:pic>
    </p:spTree>
    <p:extLst>
      <p:ext uri="{BB962C8B-B14F-4D97-AF65-F5344CB8AC3E}">
        <p14:creationId xmlns:p14="http://schemas.microsoft.com/office/powerpoint/2010/main" val="2990919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0CEB-EED7-EA4D-8461-CA3066D34B58}"/>
              </a:ext>
            </a:extLst>
          </p:cNvPr>
          <p:cNvSpPr>
            <a:spLocks noGrp="1"/>
          </p:cNvSpPr>
          <p:nvPr>
            <p:ph type="title"/>
          </p:nvPr>
        </p:nvSpPr>
        <p:spPr>
          <a:xfrm>
            <a:off x="1295399" y="362202"/>
            <a:ext cx="9601200" cy="1485900"/>
          </a:xfrm>
        </p:spPr>
        <p:txBody>
          <a:bodyPr>
            <a:normAutofit/>
          </a:bodyPr>
          <a:lstStyle/>
          <a:p>
            <a:r>
              <a:rPr lang="en-US" sz="3600" dirty="0"/>
              <a:t>1950s Psychological Thrillers Esp. Hitchcock….</a:t>
            </a:r>
          </a:p>
        </p:txBody>
      </p:sp>
      <p:pic>
        <p:nvPicPr>
          <p:cNvPr id="5" name="Content Placeholder 4">
            <a:extLst>
              <a:ext uri="{FF2B5EF4-FFF2-40B4-BE49-F238E27FC236}">
                <a16:creationId xmlns:a16="http://schemas.microsoft.com/office/drawing/2014/main" id="{42124887-E0D6-AC42-A5BA-84AD94EFF276}"/>
              </a:ext>
            </a:extLst>
          </p:cNvPr>
          <p:cNvPicPr>
            <a:picLocks noGrp="1" noChangeAspect="1"/>
          </p:cNvPicPr>
          <p:nvPr>
            <p:ph idx="1"/>
          </p:nvPr>
        </p:nvPicPr>
        <p:blipFill>
          <a:blip r:embed="rId2"/>
          <a:stretch>
            <a:fillRect/>
          </a:stretch>
        </p:blipFill>
        <p:spPr>
          <a:xfrm>
            <a:off x="2015009" y="1407583"/>
            <a:ext cx="8161981" cy="5088215"/>
          </a:xfrm>
        </p:spPr>
      </p:pic>
    </p:spTree>
    <p:extLst>
      <p:ext uri="{BB962C8B-B14F-4D97-AF65-F5344CB8AC3E}">
        <p14:creationId xmlns:p14="http://schemas.microsoft.com/office/powerpoint/2010/main" val="425946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F1DC-1DF9-AC47-90F8-EFC5158995A5}"/>
              </a:ext>
            </a:extLst>
          </p:cNvPr>
          <p:cNvSpPr>
            <a:spLocks noGrp="1"/>
          </p:cNvSpPr>
          <p:nvPr>
            <p:ph type="title"/>
          </p:nvPr>
        </p:nvSpPr>
        <p:spPr>
          <a:xfrm>
            <a:off x="1371600" y="685800"/>
            <a:ext cx="9601200" cy="550333"/>
          </a:xfrm>
        </p:spPr>
        <p:txBody>
          <a:bodyPr>
            <a:normAutofit fontScale="90000"/>
          </a:bodyPr>
          <a:lstStyle/>
          <a:p>
            <a:r>
              <a:rPr lang="en-US" dirty="0"/>
              <a:t>Hitchcock Thrillers</a:t>
            </a:r>
          </a:p>
        </p:txBody>
      </p:sp>
      <p:sp>
        <p:nvSpPr>
          <p:cNvPr id="3" name="Content Placeholder 2">
            <a:extLst>
              <a:ext uri="{FF2B5EF4-FFF2-40B4-BE49-F238E27FC236}">
                <a16:creationId xmlns:a16="http://schemas.microsoft.com/office/drawing/2014/main" id="{BED79A5F-40F7-7D4A-A692-6FC844F19768}"/>
              </a:ext>
            </a:extLst>
          </p:cNvPr>
          <p:cNvSpPr>
            <a:spLocks noGrp="1"/>
          </p:cNvSpPr>
          <p:nvPr>
            <p:ph idx="1"/>
          </p:nvPr>
        </p:nvSpPr>
        <p:spPr>
          <a:xfrm>
            <a:off x="1371600" y="1236133"/>
            <a:ext cx="9601200" cy="5418667"/>
          </a:xfrm>
        </p:spPr>
        <p:txBody>
          <a:bodyPr>
            <a:normAutofit fontScale="92500" lnSpcReduction="20000"/>
          </a:bodyPr>
          <a:lstStyle/>
          <a:p>
            <a:r>
              <a:rPr lang="en-US" dirty="0"/>
              <a:t>Climactic plot twist.</a:t>
            </a:r>
          </a:p>
          <a:p>
            <a:r>
              <a:rPr lang="en-US" dirty="0"/>
              <a:t>The cool </a:t>
            </a:r>
            <a:r>
              <a:rPr lang="en-US" dirty="0">
                <a:hlinkClick r:id="rId2" tooltip="Platinum blonde hair"/>
              </a:rPr>
              <a:t>platinum blonde</a:t>
            </a:r>
            <a:r>
              <a:rPr lang="en-US" dirty="0"/>
              <a:t>.</a:t>
            </a:r>
          </a:p>
          <a:p>
            <a:r>
              <a:rPr lang="en-US" dirty="0"/>
              <a:t>The presence of a </a:t>
            </a:r>
            <a:r>
              <a:rPr lang="en-US" dirty="0">
                <a:hlinkClick r:id="rId3" tooltip="Oedipus complex"/>
              </a:rPr>
              <a:t>domineering mother</a:t>
            </a:r>
            <a:r>
              <a:rPr lang="en-US" dirty="0"/>
              <a:t> in someone's life</a:t>
            </a:r>
          </a:p>
          <a:p>
            <a:r>
              <a:rPr lang="en-US" dirty="0"/>
              <a:t>An innocent man accused.</a:t>
            </a:r>
          </a:p>
          <a:p>
            <a:r>
              <a:rPr lang="en-US" dirty="0"/>
              <a:t>Restricting the action to a single setting to increase tension (e.g. </a:t>
            </a:r>
            <a:r>
              <a:rPr lang="en-US" i="1" dirty="0">
                <a:hlinkClick r:id="rId4" tooltip="Lifeboat (1944 film)"/>
              </a:rPr>
              <a:t>Lifeboat</a:t>
            </a:r>
            <a:r>
              <a:rPr lang="en-US" dirty="0"/>
              <a:t>, </a:t>
            </a:r>
            <a:r>
              <a:rPr lang="en-US" i="1" dirty="0">
                <a:hlinkClick r:id="rId5" tooltip="Rear Window"/>
              </a:rPr>
              <a:t>Rear Window</a:t>
            </a:r>
            <a:r>
              <a:rPr lang="en-US" dirty="0"/>
              <a:t>).</a:t>
            </a:r>
          </a:p>
          <a:p>
            <a:r>
              <a:rPr lang="en-US" dirty="0"/>
              <a:t>Characters who switch sides and/or who cannot be trusted.</a:t>
            </a:r>
          </a:p>
          <a:p>
            <a:r>
              <a:rPr lang="en-US" dirty="0"/>
              <a:t>Tension building through suspense to the point where the audience enjoys seeing the character in a life-threatening situation (e.g. </a:t>
            </a:r>
            <a:r>
              <a:rPr lang="en-US" i="1" dirty="0">
                <a:hlinkClick r:id="rId6" tooltip="Vertigo (film)"/>
              </a:rPr>
              <a:t>Vertigo</a:t>
            </a:r>
            <a:r>
              <a:rPr lang="en-US" dirty="0"/>
              <a:t>).</a:t>
            </a:r>
          </a:p>
          <a:p>
            <a:r>
              <a:rPr lang="en-US" dirty="0"/>
              <a:t>Average people thrust into strange or dangerous situations (e.g., </a:t>
            </a:r>
            <a:r>
              <a:rPr lang="en-US" i="1" dirty="0">
                <a:hlinkClick r:id="rId7" tooltip="Psycho (1960 film)"/>
              </a:rPr>
              <a:t>Psycho</a:t>
            </a:r>
            <a:r>
              <a:rPr lang="en-US" dirty="0"/>
              <a:t>, </a:t>
            </a:r>
            <a:r>
              <a:rPr lang="en-US" i="1" dirty="0">
                <a:hlinkClick r:id="rId8" tooltip="North by Northwest"/>
              </a:rPr>
              <a:t>North by Northwest</a:t>
            </a:r>
            <a:r>
              <a:rPr lang="en-US" dirty="0"/>
              <a:t>, </a:t>
            </a:r>
            <a:r>
              <a:rPr lang="en-US" i="1" dirty="0">
                <a:hlinkClick r:id="rId9" tooltip="The Man Who Knew Too Much (1956 film)"/>
              </a:rPr>
              <a:t>The Man Who Knew Too Much</a:t>
            </a:r>
            <a:r>
              <a:rPr lang="en-US" dirty="0"/>
              <a:t>).</a:t>
            </a:r>
          </a:p>
          <a:p>
            <a:r>
              <a:rPr lang="en-US" dirty="0"/>
              <a:t>Bumbling or incompetent authority figures, particularly police officers.</a:t>
            </a:r>
          </a:p>
          <a:p>
            <a:r>
              <a:rPr lang="en-US" dirty="0"/>
              <a:t>Use of darkness to symbolize impending doom (dark clothing, shadows, smoke, etc.)</a:t>
            </a:r>
          </a:p>
          <a:p>
            <a:r>
              <a:rPr lang="en-US" dirty="0"/>
              <a:t>Strong visual use of famous landmarks (</a:t>
            </a:r>
            <a:r>
              <a:rPr lang="en-US" dirty="0">
                <a:hlinkClick r:id="rId10" tooltip="Statue of Liberty"/>
              </a:rPr>
              <a:t>Statue of Liberty</a:t>
            </a:r>
            <a:r>
              <a:rPr lang="en-US" dirty="0"/>
              <a:t>, </a:t>
            </a:r>
            <a:r>
              <a:rPr lang="en-US" dirty="0">
                <a:hlinkClick r:id="rId11" tooltip="Mount Rushmore"/>
              </a:rPr>
              <a:t>Mount Rushmore</a:t>
            </a:r>
            <a:r>
              <a:rPr lang="en-US" dirty="0"/>
              <a:t>, </a:t>
            </a:r>
            <a:r>
              <a:rPr lang="en-US" dirty="0">
                <a:hlinkClick r:id="rId12" tooltip="Forth Rail Bridge"/>
              </a:rPr>
              <a:t>Forth Rail Bridge</a:t>
            </a:r>
            <a:r>
              <a:rPr lang="en-US" dirty="0"/>
              <a:t>, </a:t>
            </a:r>
            <a:r>
              <a:rPr lang="en-US" dirty="0">
                <a:hlinkClick r:id="rId13" tooltip="Golden Gate Bridge"/>
              </a:rPr>
              <a:t>Golden Gate Bridge</a:t>
            </a:r>
            <a:r>
              <a:rPr lang="en-US" dirty="0"/>
              <a:t>, </a:t>
            </a:r>
            <a:r>
              <a:rPr lang="en-US" dirty="0">
                <a:hlinkClick r:id="rId14" tooltip="Albert Hall"/>
              </a:rPr>
              <a:t>Albert Hall</a:t>
            </a:r>
            <a:r>
              <a:rPr lang="en-US" dirty="0"/>
              <a:t>, </a:t>
            </a:r>
            <a:r>
              <a:rPr lang="en-US" dirty="0">
                <a:hlinkClick r:id="rId15" tooltip="British Museum"/>
              </a:rPr>
              <a:t>British Museum</a:t>
            </a:r>
            <a:r>
              <a:rPr lang="en-US" dirty="0"/>
              <a:t>, </a:t>
            </a:r>
            <a:r>
              <a:rPr lang="en-US" dirty="0">
                <a:hlinkClick r:id="rId16" tooltip="Piccadilly Circus"/>
              </a:rPr>
              <a:t>Piccadilly Circus</a:t>
            </a:r>
            <a:r>
              <a:rPr lang="en-US" dirty="0"/>
              <a:t>, etc.)</a:t>
            </a:r>
          </a:p>
          <a:p>
            <a:r>
              <a:rPr lang="en-US" dirty="0"/>
              <a:t>Mistaken identity (e.g. </a:t>
            </a:r>
            <a:r>
              <a:rPr lang="en-US" i="1" dirty="0">
                <a:hlinkClick r:id="rId8" tooltip="North by Northwest"/>
              </a:rPr>
              <a:t>North by Northwest</a:t>
            </a:r>
            <a:r>
              <a:rPr lang="en-US" dirty="0"/>
              <a:t>, </a:t>
            </a:r>
            <a:r>
              <a:rPr lang="en-US" i="1" dirty="0">
                <a:hlinkClick r:id="rId17" tooltip="Frenzy (1972 film)"/>
              </a:rPr>
              <a:t>Frenzy</a:t>
            </a:r>
            <a:r>
              <a:rPr lang="en-US" dirty="0"/>
              <a:t>).</a:t>
            </a:r>
          </a:p>
          <a:p>
            <a:r>
              <a:rPr lang="en-US" dirty="0"/>
              <a:t>The use of a staircase as a motif for impending danger or suspense.</a:t>
            </a:r>
          </a:p>
        </p:txBody>
      </p:sp>
    </p:spTree>
    <p:extLst>
      <p:ext uri="{BB962C8B-B14F-4D97-AF65-F5344CB8AC3E}">
        <p14:creationId xmlns:p14="http://schemas.microsoft.com/office/powerpoint/2010/main" val="919245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D616-77A7-5A49-915D-6BEEC18DEF6C}"/>
              </a:ext>
            </a:extLst>
          </p:cNvPr>
          <p:cNvSpPr>
            <a:spLocks noGrp="1"/>
          </p:cNvSpPr>
          <p:nvPr>
            <p:ph type="title"/>
          </p:nvPr>
        </p:nvSpPr>
        <p:spPr>
          <a:xfrm>
            <a:off x="703810" y="-69492"/>
            <a:ext cx="9601200" cy="1485900"/>
          </a:xfrm>
        </p:spPr>
        <p:txBody>
          <a:bodyPr/>
          <a:lstStyle/>
          <a:p>
            <a:r>
              <a:rPr lang="en-US" dirty="0"/>
              <a:t>Psychological Thrillers</a:t>
            </a:r>
          </a:p>
        </p:txBody>
      </p:sp>
      <p:pic>
        <p:nvPicPr>
          <p:cNvPr id="5" name="Content Placeholder 4">
            <a:extLst>
              <a:ext uri="{FF2B5EF4-FFF2-40B4-BE49-F238E27FC236}">
                <a16:creationId xmlns:a16="http://schemas.microsoft.com/office/drawing/2014/main" id="{831470E7-DFF7-1A46-8C3C-42D1006B17C4}"/>
              </a:ext>
            </a:extLst>
          </p:cNvPr>
          <p:cNvPicPr>
            <a:picLocks noGrp="1" noChangeAspect="1"/>
          </p:cNvPicPr>
          <p:nvPr>
            <p:ph idx="1"/>
          </p:nvPr>
        </p:nvPicPr>
        <p:blipFill>
          <a:blip r:embed="rId2"/>
          <a:stretch>
            <a:fillRect/>
          </a:stretch>
        </p:blipFill>
        <p:spPr>
          <a:xfrm>
            <a:off x="5959721" y="3429000"/>
            <a:ext cx="4947107" cy="3581400"/>
          </a:xfrm>
        </p:spPr>
      </p:pic>
      <p:pic>
        <p:nvPicPr>
          <p:cNvPr id="7" name="Picture 6">
            <a:extLst>
              <a:ext uri="{FF2B5EF4-FFF2-40B4-BE49-F238E27FC236}">
                <a16:creationId xmlns:a16="http://schemas.microsoft.com/office/drawing/2014/main" id="{8536527B-FC89-BD45-B5F4-07F653183FFB}"/>
              </a:ext>
            </a:extLst>
          </p:cNvPr>
          <p:cNvPicPr>
            <a:picLocks noChangeAspect="1"/>
          </p:cNvPicPr>
          <p:nvPr/>
        </p:nvPicPr>
        <p:blipFill>
          <a:blip r:embed="rId3"/>
          <a:stretch>
            <a:fillRect/>
          </a:stretch>
        </p:blipFill>
        <p:spPr>
          <a:xfrm>
            <a:off x="10043234" y="3403840"/>
            <a:ext cx="2324100" cy="3345148"/>
          </a:xfrm>
          <a:prstGeom prst="rect">
            <a:avLst/>
          </a:prstGeom>
        </p:spPr>
      </p:pic>
      <p:pic>
        <p:nvPicPr>
          <p:cNvPr id="11" name="Picture 10">
            <a:extLst>
              <a:ext uri="{FF2B5EF4-FFF2-40B4-BE49-F238E27FC236}">
                <a16:creationId xmlns:a16="http://schemas.microsoft.com/office/drawing/2014/main" id="{8FF71A97-7DF4-4844-8ECD-B74B82A44137}"/>
              </a:ext>
            </a:extLst>
          </p:cNvPr>
          <p:cNvPicPr>
            <a:picLocks noChangeAspect="1"/>
          </p:cNvPicPr>
          <p:nvPr/>
        </p:nvPicPr>
        <p:blipFill>
          <a:blip r:embed="rId4"/>
          <a:stretch>
            <a:fillRect/>
          </a:stretch>
        </p:blipFill>
        <p:spPr>
          <a:xfrm>
            <a:off x="847954" y="2176110"/>
            <a:ext cx="2870200" cy="1409700"/>
          </a:xfrm>
          <a:prstGeom prst="rect">
            <a:avLst/>
          </a:prstGeom>
        </p:spPr>
      </p:pic>
      <p:pic>
        <p:nvPicPr>
          <p:cNvPr id="19" name="Picture 18">
            <a:extLst>
              <a:ext uri="{FF2B5EF4-FFF2-40B4-BE49-F238E27FC236}">
                <a16:creationId xmlns:a16="http://schemas.microsoft.com/office/drawing/2014/main" id="{039E4E0A-E5D2-A342-8252-3DD778A0F85F}"/>
              </a:ext>
            </a:extLst>
          </p:cNvPr>
          <p:cNvPicPr>
            <a:picLocks noChangeAspect="1"/>
          </p:cNvPicPr>
          <p:nvPr/>
        </p:nvPicPr>
        <p:blipFill>
          <a:blip r:embed="rId5"/>
          <a:stretch>
            <a:fillRect/>
          </a:stretch>
        </p:blipFill>
        <p:spPr>
          <a:xfrm>
            <a:off x="748271" y="648058"/>
            <a:ext cx="2260600" cy="1536700"/>
          </a:xfrm>
          <a:prstGeom prst="rect">
            <a:avLst/>
          </a:prstGeom>
        </p:spPr>
      </p:pic>
      <p:pic>
        <p:nvPicPr>
          <p:cNvPr id="23" name="Picture 22">
            <a:extLst>
              <a:ext uri="{FF2B5EF4-FFF2-40B4-BE49-F238E27FC236}">
                <a16:creationId xmlns:a16="http://schemas.microsoft.com/office/drawing/2014/main" id="{590AF62B-3ACE-1445-8861-4FBFBA74878A}"/>
              </a:ext>
            </a:extLst>
          </p:cNvPr>
          <p:cNvPicPr>
            <a:picLocks noChangeAspect="1"/>
          </p:cNvPicPr>
          <p:nvPr/>
        </p:nvPicPr>
        <p:blipFill>
          <a:blip r:embed="rId6"/>
          <a:stretch>
            <a:fillRect/>
          </a:stretch>
        </p:blipFill>
        <p:spPr>
          <a:xfrm>
            <a:off x="7357100" y="4683750"/>
            <a:ext cx="177800" cy="190500"/>
          </a:xfrm>
          <a:prstGeom prst="rect">
            <a:avLst/>
          </a:prstGeom>
        </p:spPr>
      </p:pic>
      <p:pic>
        <p:nvPicPr>
          <p:cNvPr id="25" name="Picture 24">
            <a:extLst>
              <a:ext uri="{FF2B5EF4-FFF2-40B4-BE49-F238E27FC236}">
                <a16:creationId xmlns:a16="http://schemas.microsoft.com/office/drawing/2014/main" id="{AC513A55-4C5E-2145-BF83-4C9C31A59D19}"/>
              </a:ext>
            </a:extLst>
          </p:cNvPr>
          <p:cNvPicPr>
            <a:picLocks noChangeAspect="1"/>
          </p:cNvPicPr>
          <p:nvPr/>
        </p:nvPicPr>
        <p:blipFill>
          <a:blip r:embed="rId7"/>
          <a:stretch>
            <a:fillRect/>
          </a:stretch>
        </p:blipFill>
        <p:spPr>
          <a:xfrm>
            <a:off x="7754645" y="109012"/>
            <a:ext cx="3694963" cy="2827943"/>
          </a:xfrm>
          <a:prstGeom prst="rect">
            <a:avLst/>
          </a:prstGeom>
        </p:spPr>
      </p:pic>
      <p:pic>
        <p:nvPicPr>
          <p:cNvPr id="13" name="Picture 12">
            <a:extLst>
              <a:ext uri="{FF2B5EF4-FFF2-40B4-BE49-F238E27FC236}">
                <a16:creationId xmlns:a16="http://schemas.microsoft.com/office/drawing/2014/main" id="{428252A6-EBC1-F940-8772-EC55760BB32F}"/>
              </a:ext>
            </a:extLst>
          </p:cNvPr>
          <p:cNvPicPr>
            <a:picLocks noChangeAspect="1"/>
          </p:cNvPicPr>
          <p:nvPr/>
        </p:nvPicPr>
        <p:blipFill>
          <a:blip r:embed="rId8"/>
          <a:stretch>
            <a:fillRect/>
          </a:stretch>
        </p:blipFill>
        <p:spPr>
          <a:xfrm>
            <a:off x="10090760" y="1727200"/>
            <a:ext cx="2095500" cy="1701800"/>
          </a:xfrm>
          <a:prstGeom prst="rect">
            <a:avLst/>
          </a:prstGeom>
        </p:spPr>
      </p:pic>
      <p:pic>
        <p:nvPicPr>
          <p:cNvPr id="27" name="Picture 26">
            <a:extLst>
              <a:ext uri="{FF2B5EF4-FFF2-40B4-BE49-F238E27FC236}">
                <a16:creationId xmlns:a16="http://schemas.microsoft.com/office/drawing/2014/main" id="{0E20703C-1B9D-5B41-B0CD-40CFD3680B6E}"/>
              </a:ext>
            </a:extLst>
          </p:cNvPr>
          <p:cNvPicPr>
            <a:picLocks noChangeAspect="1"/>
          </p:cNvPicPr>
          <p:nvPr/>
        </p:nvPicPr>
        <p:blipFill>
          <a:blip r:embed="rId9"/>
          <a:stretch>
            <a:fillRect/>
          </a:stretch>
        </p:blipFill>
        <p:spPr>
          <a:xfrm>
            <a:off x="1864757" y="4820304"/>
            <a:ext cx="3675289" cy="2167071"/>
          </a:xfrm>
          <a:prstGeom prst="rect">
            <a:avLst/>
          </a:prstGeom>
        </p:spPr>
      </p:pic>
      <p:pic>
        <p:nvPicPr>
          <p:cNvPr id="29" name="Picture 28">
            <a:extLst>
              <a:ext uri="{FF2B5EF4-FFF2-40B4-BE49-F238E27FC236}">
                <a16:creationId xmlns:a16="http://schemas.microsoft.com/office/drawing/2014/main" id="{F97CBABE-DD42-734C-87CF-680784CCC6D8}"/>
              </a:ext>
            </a:extLst>
          </p:cNvPr>
          <p:cNvPicPr>
            <a:picLocks noChangeAspect="1"/>
          </p:cNvPicPr>
          <p:nvPr/>
        </p:nvPicPr>
        <p:blipFill>
          <a:blip r:embed="rId10"/>
          <a:stretch>
            <a:fillRect/>
          </a:stretch>
        </p:blipFill>
        <p:spPr>
          <a:xfrm>
            <a:off x="490666" y="3518257"/>
            <a:ext cx="2445479" cy="2484607"/>
          </a:xfrm>
          <a:prstGeom prst="rect">
            <a:avLst/>
          </a:prstGeom>
        </p:spPr>
      </p:pic>
      <p:pic>
        <p:nvPicPr>
          <p:cNvPr id="9" name="Picture 8">
            <a:extLst>
              <a:ext uri="{FF2B5EF4-FFF2-40B4-BE49-F238E27FC236}">
                <a16:creationId xmlns:a16="http://schemas.microsoft.com/office/drawing/2014/main" id="{2280D3F4-37BD-D74A-AAEB-182268B5EBFC}"/>
              </a:ext>
            </a:extLst>
          </p:cNvPr>
          <p:cNvPicPr>
            <a:picLocks noChangeAspect="1"/>
          </p:cNvPicPr>
          <p:nvPr/>
        </p:nvPicPr>
        <p:blipFill>
          <a:blip r:embed="rId11"/>
          <a:stretch>
            <a:fillRect/>
          </a:stretch>
        </p:blipFill>
        <p:spPr>
          <a:xfrm>
            <a:off x="632274" y="2184757"/>
            <a:ext cx="1206500" cy="1333500"/>
          </a:xfrm>
          <a:prstGeom prst="rect">
            <a:avLst/>
          </a:prstGeom>
        </p:spPr>
      </p:pic>
      <p:pic>
        <p:nvPicPr>
          <p:cNvPr id="31" name="Picture 30">
            <a:extLst>
              <a:ext uri="{FF2B5EF4-FFF2-40B4-BE49-F238E27FC236}">
                <a16:creationId xmlns:a16="http://schemas.microsoft.com/office/drawing/2014/main" id="{2AA5B68F-8209-1C4A-94B3-9BA3BCF57A87}"/>
              </a:ext>
            </a:extLst>
          </p:cNvPr>
          <p:cNvPicPr>
            <a:picLocks noChangeAspect="1"/>
          </p:cNvPicPr>
          <p:nvPr/>
        </p:nvPicPr>
        <p:blipFill>
          <a:blip r:embed="rId12"/>
          <a:stretch>
            <a:fillRect/>
          </a:stretch>
        </p:blipFill>
        <p:spPr>
          <a:xfrm>
            <a:off x="2997278" y="820489"/>
            <a:ext cx="5596362" cy="3060343"/>
          </a:xfrm>
          <a:prstGeom prst="rect">
            <a:avLst/>
          </a:prstGeom>
        </p:spPr>
      </p:pic>
      <p:pic>
        <p:nvPicPr>
          <p:cNvPr id="15" name="Picture 14">
            <a:extLst>
              <a:ext uri="{FF2B5EF4-FFF2-40B4-BE49-F238E27FC236}">
                <a16:creationId xmlns:a16="http://schemas.microsoft.com/office/drawing/2014/main" id="{8CB1A90A-2C4D-0A41-8FA8-B6F1B6F01695}"/>
              </a:ext>
            </a:extLst>
          </p:cNvPr>
          <p:cNvPicPr>
            <a:picLocks noChangeAspect="1"/>
          </p:cNvPicPr>
          <p:nvPr/>
        </p:nvPicPr>
        <p:blipFill>
          <a:blip r:embed="rId13"/>
          <a:stretch>
            <a:fillRect/>
          </a:stretch>
        </p:blipFill>
        <p:spPr>
          <a:xfrm>
            <a:off x="4883730" y="3518257"/>
            <a:ext cx="1524000" cy="1879600"/>
          </a:xfrm>
          <a:prstGeom prst="rect">
            <a:avLst/>
          </a:prstGeom>
        </p:spPr>
      </p:pic>
    </p:spTree>
    <p:extLst>
      <p:ext uri="{BB962C8B-B14F-4D97-AF65-F5344CB8AC3E}">
        <p14:creationId xmlns:p14="http://schemas.microsoft.com/office/powerpoint/2010/main" val="3001971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BA602-215E-9740-93EB-0CD504C93391}"/>
              </a:ext>
            </a:extLst>
          </p:cNvPr>
          <p:cNvSpPr>
            <a:spLocks noGrp="1"/>
          </p:cNvSpPr>
          <p:nvPr>
            <p:ph type="title"/>
          </p:nvPr>
        </p:nvSpPr>
        <p:spPr>
          <a:xfrm>
            <a:off x="1295400" y="320040"/>
            <a:ext cx="9601200" cy="1485900"/>
          </a:xfrm>
        </p:spPr>
        <p:txBody>
          <a:bodyPr/>
          <a:lstStyle/>
          <a:p>
            <a:r>
              <a:rPr lang="en-US" dirty="0"/>
              <a:t>Thought Starters on Characters</a:t>
            </a:r>
          </a:p>
        </p:txBody>
      </p:sp>
      <p:graphicFrame>
        <p:nvGraphicFramePr>
          <p:cNvPr id="4" name="Content Placeholder 3">
            <a:extLst>
              <a:ext uri="{FF2B5EF4-FFF2-40B4-BE49-F238E27FC236}">
                <a16:creationId xmlns:a16="http://schemas.microsoft.com/office/drawing/2014/main" id="{45C6BB54-5D3A-8A43-8DD2-2E43C42F7952}"/>
              </a:ext>
            </a:extLst>
          </p:cNvPr>
          <p:cNvGraphicFramePr>
            <a:graphicFrameLocks/>
          </p:cNvGraphicFramePr>
          <p:nvPr>
            <p:extLst>
              <p:ext uri="{D42A27DB-BD31-4B8C-83A1-F6EECF244321}">
                <p14:modId xmlns:p14="http://schemas.microsoft.com/office/powerpoint/2010/main" val="812355292"/>
              </p:ext>
            </p:extLst>
          </p:nvPr>
        </p:nvGraphicFramePr>
        <p:xfrm>
          <a:off x="1295400" y="917216"/>
          <a:ext cx="9887071" cy="5897880"/>
        </p:xfrm>
        <a:graphic>
          <a:graphicData uri="http://schemas.openxmlformats.org/drawingml/2006/table">
            <a:tbl>
              <a:tblPr firstRow="1" bandRow="1">
                <a:tableStyleId>{5C22544A-7EE6-4342-B048-85BDC9FD1C3A}</a:tableStyleId>
              </a:tblPr>
              <a:tblGrid>
                <a:gridCol w="1770380">
                  <a:extLst>
                    <a:ext uri="{9D8B030D-6E8A-4147-A177-3AD203B41FA5}">
                      <a16:colId xmlns:a16="http://schemas.microsoft.com/office/drawing/2014/main" val="2340781268"/>
                    </a:ext>
                  </a:extLst>
                </a:gridCol>
                <a:gridCol w="8116691">
                  <a:extLst>
                    <a:ext uri="{9D8B030D-6E8A-4147-A177-3AD203B41FA5}">
                      <a16:colId xmlns:a16="http://schemas.microsoft.com/office/drawing/2014/main" val="1668700443"/>
                    </a:ext>
                  </a:extLst>
                </a:gridCol>
              </a:tblGrid>
              <a:tr h="370840">
                <a:tc>
                  <a:txBody>
                    <a:bodyPr/>
                    <a:lstStyle/>
                    <a:p>
                      <a:r>
                        <a:rPr lang="en-US" dirty="0"/>
                        <a:t>Original  </a:t>
                      </a:r>
                    </a:p>
                  </a:txBody>
                  <a:tcPr/>
                </a:tc>
                <a:tc>
                  <a:txBody>
                    <a:bodyPr/>
                    <a:lstStyle/>
                    <a:p>
                      <a:r>
                        <a:rPr lang="en-US" dirty="0"/>
                        <a:t>Options</a:t>
                      </a:r>
                    </a:p>
                  </a:txBody>
                  <a:tcPr/>
                </a:tc>
                <a:extLst>
                  <a:ext uri="{0D108BD9-81ED-4DB2-BD59-A6C34878D82A}">
                    <a16:rowId xmlns:a16="http://schemas.microsoft.com/office/drawing/2014/main" val="3119321074"/>
                  </a:ext>
                </a:extLst>
              </a:tr>
              <a:tr h="370840">
                <a:tc>
                  <a:txBody>
                    <a:bodyPr/>
                    <a:lstStyle/>
                    <a:p>
                      <a:r>
                        <a:rPr lang="en-US" sz="1600" dirty="0"/>
                        <a:t>Dame Hannah</a:t>
                      </a:r>
                    </a:p>
                  </a:txBody>
                  <a:tcPr/>
                </a:tc>
                <a:tc>
                  <a:txBody>
                    <a:bodyPr/>
                    <a:lstStyle/>
                    <a:p>
                      <a:r>
                        <a:rPr lang="en-US" sz="1600" dirty="0"/>
                        <a:t>Mrs. Danvers. Mysterious and severe.  </a:t>
                      </a:r>
                    </a:p>
                  </a:txBody>
                  <a:tcPr/>
                </a:tc>
                <a:extLst>
                  <a:ext uri="{0D108BD9-81ED-4DB2-BD59-A6C34878D82A}">
                    <a16:rowId xmlns:a16="http://schemas.microsoft.com/office/drawing/2014/main" val="4109931192"/>
                  </a:ext>
                </a:extLst>
              </a:tr>
              <a:tr h="522986">
                <a:tc>
                  <a:txBody>
                    <a:bodyPr/>
                    <a:lstStyle/>
                    <a:p>
                      <a:r>
                        <a:rPr lang="en-US" sz="1600" dirty="0"/>
                        <a:t>Rose</a:t>
                      </a:r>
                    </a:p>
                  </a:txBody>
                  <a:tcPr/>
                </a:tc>
                <a:tc>
                  <a:txBody>
                    <a:bodyPr/>
                    <a:lstStyle/>
                    <a:p>
                      <a:r>
                        <a:rPr lang="en-US" sz="1600" dirty="0"/>
                        <a:t>Doris Day (Midnight Lace/The Man Who Knew Too Much), Judy Garland circa Easter Parade/Meet Me In St Louis</a:t>
                      </a:r>
                    </a:p>
                  </a:txBody>
                  <a:tcPr/>
                </a:tc>
                <a:extLst>
                  <a:ext uri="{0D108BD9-81ED-4DB2-BD59-A6C34878D82A}">
                    <a16:rowId xmlns:a16="http://schemas.microsoft.com/office/drawing/2014/main" val="2066974594"/>
                  </a:ext>
                </a:extLst>
              </a:tr>
              <a:tr h="370840">
                <a:tc>
                  <a:txBody>
                    <a:bodyPr/>
                    <a:lstStyle/>
                    <a:p>
                      <a:r>
                        <a:rPr lang="en-US" sz="1600" dirty="0"/>
                        <a:t>Zorah and Ruth</a:t>
                      </a:r>
                    </a:p>
                  </a:txBody>
                  <a:tcPr/>
                </a:tc>
                <a:tc>
                  <a:txBody>
                    <a:bodyPr/>
                    <a:lstStyle/>
                    <a:p>
                      <a:r>
                        <a:rPr lang="en-US" sz="1600" dirty="0"/>
                        <a:t>Veronica Lake </a:t>
                      </a:r>
                    </a:p>
                  </a:txBody>
                  <a:tcPr/>
                </a:tc>
                <a:extLst>
                  <a:ext uri="{0D108BD9-81ED-4DB2-BD59-A6C34878D82A}">
                    <a16:rowId xmlns:a16="http://schemas.microsoft.com/office/drawing/2014/main" val="784814443"/>
                  </a:ext>
                </a:extLst>
              </a:tr>
              <a:tr h="370840">
                <a:tc>
                  <a:txBody>
                    <a:bodyPr/>
                    <a:lstStyle/>
                    <a:p>
                      <a:r>
                        <a:rPr lang="en-US" sz="1600" dirty="0"/>
                        <a:t>Townspeople</a:t>
                      </a:r>
                    </a:p>
                  </a:txBody>
                  <a:tcPr/>
                </a:tc>
                <a:tc>
                  <a:txBody>
                    <a:bodyPr/>
                    <a:lstStyle/>
                    <a:p>
                      <a:r>
                        <a:rPr lang="en-US" sz="1600" dirty="0"/>
                        <a:t>Pub owners (husband/wife), nurse, doctor, country gentleman, mysterious woman, mournful widow, fisherman, teacher, knitting enthusiast (always working on something that reflects the mood of the scene), etc. (See me for assignments.)  </a:t>
                      </a:r>
                    </a:p>
                  </a:txBody>
                  <a:tcPr/>
                </a:tc>
                <a:extLst>
                  <a:ext uri="{0D108BD9-81ED-4DB2-BD59-A6C34878D82A}">
                    <a16:rowId xmlns:a16="http://schemas.microsoft.com/office/drawing/2014/main" val="3956952683"/>
                  </a:ext>
                </a:extLst>
              </a:tr>
              <a:tr h="370840">
                <a:tc>
                  <a:txBody>
                    <a:bodyPr/>
                    <a:lstStyle/>
                    <a:p>
                      <a:r>
                        <a:rPr lang="en-US" sz="1600" dirty="0"/>
                        <a:t>Mad Margaret</a:t>
                      </a:r>
                    </a:p>
                  </a:txBody>
                  <a:tcPr/>
                </a:tc>
                <a:tc>
                  <a:txBody>
                    <a:bodyPr/>
                    <a:lstStyle/>
                    <a:p>
                      <a:r>
                        <a:rPr lang="en-US" sz="1600" dirty="0"/>
                        <a:t>Norma Desmond – her rantings come from an array of famous old films…including Sunset Boulevard and All About Eve.</a:t>
                      </a:r>
                    </a:p>
                  </a:txBody>
                  <a:tcPr/>
                </a:tc>
                <a:extLst>
                  <a:ext uri="{0D108BD9-81ED-4DB2-BD59-A6C34878D82A}">
                    <a16:rowId xmlns:a16="http://schemas.microsoft.com/office/drawing/2014/main" val="1155465805"/>
                  </a:ext>
                </a:extLst>
              </a:tr>
              <a:tr h="370840">
                <a:tc>
                  <a:txBody>
                    <a:bodyPr/>
                    <a:lstStyle/>
                    <a:p>
                      <a:r>
                        <a:rPr lang="en-US" sz="1600" dirty="0"/>
                        <a:t>Richard</a:t>
                      </a:r>
                    </a:p>
                  </a:txBody>
                  <a:tcPr/>
                </a:tc>
                <a:tc>
                  <a:txBody>
                    <a:bodyPr/>
                    <a:lstStyle/>
                    <a:p>
                      <a:r>
                        <a:rPr lang="en-US" sz="1600" dirty="0"/>
                        <a:t>Errol Flynn (a delightful rogue back from the war)</a:t>
                      </a:r>
                    </a:p>
                  </a:txBody>
                  <a:tcPr/>
                </a:tc>
                <a:extLst>
                  <a:ext uri="{0D108BD9-81ED-4DB2-BD59-A6C34878D82A}">
                    <a16:rowId xmlns:a16="http://schemas.microsoft.com/office/drawing/2014/main" val="277317644"/>
                  </a:ext>
                </a:extLst>
              </a:tr>
              <a:tr h="370840">
                <a:tc>
                  <a:txBody>
                    <a:bodyPr/>
                    <a:lstStyle/>
                    <a:p>
                      <a:r>
                        <a:rPr lang="en-US" sz="1600" dirty="0"/>
                        <a:t>Robin (Ruthven)</a:t>
                      </a:r>
                    </a:p>
                  </a:txBody>
                  <a:tcPr/>
                </a:tc>
                <a:tc>
                  <a:txBody>
                    <a:bodyPr/>
                    <a:lstStyle/>
                    <a:p>
                      <a:r>
                        <a:rPr lang="en-US" sz="1600" dirty="0"/>
                        <a:t>Jimmy Stewart (It’s a wonderful life) or Henry Fonda (early: Jezebel, The Lady Eve) early Cary Grant (Arsenic &amp; Old Lace, Bringing Up Baby); Clifton Webb</a:t>
                      </a:r>
                    </a:p>
                  </a:txBody>
                  <a:tcPr/>
                </a:tc>
                <a:extLst>
                  <a:ext uri="{0D108BD9-81ED-4DB2-BD59-A6C34878D82A}">
                    <a16:rowId xmlns:a16="http://schemas.microsoft.com/office/drawing/2014/main" val="1694273325"/>
                  </a:ext>
                </a:extLst>
              </a:tr>
              <a:tr h="370840">
                <a:tc>
                  <a:txBody>
                    <a:bodyPr/>
                    <a:lstStyle/>
                    <a:p>
                      <a:r>
                        <a:rPr lang="en-US" sz="1600" dirty="0" err="1"/>
                        <a:t>Despard</a:t>
                      </a:r>
                      <a:endParaRPr lang="en-US" sz="1600" dirty="0"/>
                    </a:p>
                  </a:txBody>
                  <a:tcPr/>
                </a:tc>
                <a:tc>
                  <a:txBody>
                    <a:bodyPr/>
                    <a:lstStyle/>
                    <a:p>
                      <a:r>
                        <a:rPr lang="en-US" sz="1600" dirty="0"/>
                        <a:t>Humphrey Bogart/Sam Spade or Edward G Robinson, Vincent Price</a:t>
                      </a:r>
                    </a:p>
                  </a:txBody>
                  <a:tcPr/>
                </a:tc>
                <a:extLst>
                  <a:ext uri="{0D108BD9-81ED-4DB2-BD59-A6C34878D82A}">
                    <a16:rowId xmlns:a16="http://schemas.microsoft.com/office/drawing/2014/main" val="1582294813"/>
                  </a:ext>
                </a:extLst>
              </a:tr>
              <a:tr h="370840">
                <a:tc>
                  <a:txBody>
                    <a:bodyPr/>
                    <a:lstStyle/>
                    <a:p>
                      <a:r>
                        <a:rPr lang="en-US" sz="1600" dirty="0"/>
                        <a:t>Adam</a:t>
                      </a:r>
                    </a:p>
                  </a:txBody>
                  <a:tcPr/>
                </a:tc>
                <a:tc>
                  <a:txBody>
                    <a:bodyPr/>
                    <a:lstStyle/>
                    <a:p>
                      <a:r>
                        <a:rPr lang="en-US" sz="1600" dirty="0"/>
                        <a:t>Act 1:  John Gielgud?  Alfred (Michael Caine/Batman)   Act 2: Max from Sunset Boulevard</a:t>
                      </a:r>
                    </a:p>
                  </a:txBody>
                  <a:tcPr/>
                </a:tc>
                <a:extLst>
                  <a:ext uri="{0D108BD9-81ED-4DB2-BD59-A6C34878D82A}">
                    <a16:rowId xmlns:a16="http://schemas.microsoft.com/office/drawing/2014/main" val="4243511395"/>
                  </a:ext>
                </a:extLst>
              </a:tr>
              <a:tr h="370840">
                <a:tc>
                  <a:txBody>
                    <a:bodyPr/>
                    <a:lstStyle/>
                    <a:p>
                      <a:r>
                        <a:rPr lang="en-US" sz="1600" dirty="0"/>
                        <a:t>Bridesmaids</a:t>
                      </a:r>
                    </a:p>
                  </a:txBody>
                  <a:tcPr/>
                </a:tc>
                <a:tc>
                  <a:txBody>
                    <a:bodyPr/>
                    <a:lstStyle/>
                    <a:p>
                      <a:r>
                        <a:rPr lang="en-US" sz="1600" dirty="0"/>
                        <a:t>Bridesmaids from central casting (waiting for their next movie)…all as Veronica Lake?</a:t>
                      </a:r>
                    </a:p>
                  </a:txBody>
                  <a:tcPr/>
                </a:tc>
                <a:extLst>
                  <a:ext uri="{0D108BD9-81ED-4DB2-BD59-A6C34878D82A}">
                    <a16:rowId xmlns:a16="http://schemas.microsoft.com/office/drawing/2014/main" val="2633405021"/>
                  </a:ext>
                </a:extLst>
              </a:tr>
              <a:tr h="370840">
                <a:tc>
                  <a:txBody>
                    <a:bodyPr/>
                    <a:lstStyle/>
                    <a:p>
                      <a:r>
                        <a:rPr lang="en-US" sz="1600" dirty="0"/>
                        <a:t>Roderic</a:t>
                      </a:r>
                    </a:p>
                  </a:txBody>
                  <a:tcPr/>
                </a:tc>
                <a:tc>
                  <a:txBody>
                    <a:bodyPr/>
                    <a:lstStyle/>
                    <a:p>
                      <a:r>
                        <a:rPr lang="en-US" sz="1600" dirty="0"/>
                        <a:t>Orson Welles</a:t>
                      </a:r>
                    </a:p>
                  </a:txBody>
                  <a:tcPr/>
                </a:tc>
                <a:extLst>
                  <a:ext uri="{0D108BD9-81ED-4DB2-BD59-A6C34878D82A}">
                    <a16:rowId xmlns:a16="http://schemas.microsoft.com/office/drawing/2014/main" val="2981899533"/>
                  </a:ext>
                </a:extLst>
              </a:tr>
              <a:tr h="370840">
                <a:tc>
                  <a:txBody>
                    <a:bodyPr/>
                    <a:lstStyle/>
                    <a:p>
                      <a:r>
                        <a:rPr lang="en-US" sz="1600" dirty="0"/>
                        <a:t>Bucks and Blades</a:t>
                      </a:r>
                    </a:p>
                  </a:txBody>
                  <a:tcPr/>
                </a:tc>
                <a:tc>
                  <a:txBody>
                    <a:bodyPr/>
                    <a:lstStyle/>
                    <a:p>
                      <a:r>
                        <a:rPr lang="en-US" sz="1600" dirty="0"/>
                        <a:t>Dreamboats circa 1949 (Farley Granger, Montgomery Clift, Rock Hudson)</a:t>
                      </a:r>
                    </a:p>
                  </a:txBody>
                  <a:tcPr/>
                </a:tc>
                <a:extLst>
                  <a:ext uri="{0D108BD9-81ED-4DB2-BD59-A6C34878D82A}">
                    <a16:rowId xmlns:a16="http://schemas.microsoft.com/office/drawing/2014/main" val="1768999457"/>
                  </a:ext>
                </a:extLst>
              </a:tr>
            </a:tbl>
          </a:graphicData>
        </a:graphic>
      </p:graphicFrame>
    </p:spTree>
    <p:extLst>
      <p:ext uri="{BB962C8B-B14F-4D97-AF65-F5344CB8AC3E}">
        <p14:creationId xmlns:p14="http://schemas.microsoft.com/office/powerpoint/2010/main" val="178448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9391-950E-FE4E-9199-558A648695FA}"/>
              </a:ext>
            </a:extLst>
          </p:cNvPr>
          <p:cNvSpPr>
            <a:spLocks noGrp="1"/>
          </p:cNvSpPr>
          <p:nvPr>
            <p:ph type="title"/>
          </p:nvPr>
        </p:nvSpPr>
        <p:spPr/>
        <p:txBody>
          <a:bodyPr/>
          <a:lstStyle/>
          <a:p>
            <a:r>
              <a:rPr lang="en-US" dirty="0"/>
              <a:t>Why </a:t>
            </a:r>
            <a:r>
              <a:rPr lang="en-US" dirty="0" err="1"/>
              <a:t>Ruddigore</a:t>
            </a:r>
            <a:r>
              <a:rPr lang="en-US" dirty="0"/>
              <a:t>?</a:t>
            </a:r>
          </a:p>
        </p:txBody>
      </p:sp>
      <p:sp>
        <p:nvSpPr>
          <p:cNvPr id="3" name="Content Placeholder 2">
            <a:extLst>
              <a:ext uri="{FF2B5EF4-FFF2-40B4-BE49-F238E27FC236}">
                <a16:creationId xmlns:a16="http://schemas.microsoft.com/office/drawing/2014/main" id="{649ADC20-B2C1-BB4A-8B41-828CFD97FB91}"/>
              </a:ext>
            </a:extLst>
          </p:cNvPr>
          <p:cNvSpPr>
            <a:spLocks noGrp="1"/>
          </p:cNvSpPr>
          <p:nvPr>
            <p:ph idx="1"/>
          </p:nvPr>
        </p:nvSpPr>
        <p:spPr/>
        <p:txBody>
          <a:bodyPr>
            <a:normAutofit fontScale="92500" lnSpcReduction="20000"/>
          </a:bodyPr>
          <a:lstStyle/>
          <a:p>
            <a:r>
              <a:rPr lang="en-US" dirty="0"/>
              <a:t>Because we have to.</a:t>
            </a:r>
          </a:p>
          <a:p>
            <a:r>
              <a:rPr lang="en-US" dirty="0"/>
              <a:t>But we also WANT to.  Why:</a:t>
            </a:r>
          </a:p>
          <a:p>
            <a:pPr lvl="1"/>
            <a:r>
              <a:rPr lang="en-US" dirty="0"/>
              <a:t>Music at least as good as most and better in several instances.</a:t>
            </a:r>
          </a:p>
          <a:p>
            <a:pPr lvl="1"/>
            <a:r>
              <a:rPr lang="en-US" dirty="0"/>
              <a:t>Opportunity for more dancing</a:t>
            </a:r>
          </a:p>
          <a:p>
            <a:pPr lvl="1"/>
            <a:r>
              <a:rPr lang="en-US" dirty="0"/>
              <a:t>Characters are BIG and engaging and cleverly written … per usual.</a:t>
            </a:r>
          </a:p>
          <a:p>
            <a:pPr lvl="1"/>
            <a:r>
              <a:rPr lang="en-US" dirty="0"/>
              <a:t>Can be very funny … but it’s a tricky one to get right.  It’s not Pinafore, Pirates or Mikado – all of which are almost fool proof if you get the basics right.</a:t>
            </a:r>
          </a:p>
          <a:p>
            <a:r>
              <a:rPr lang="en-US" dirty="0"/>
              <a:t>What makes </a:t>
            </a:r>
            <a:r>
              <a:rPr lang="en-US" dirty="0" err="1"/>
              <a:t>Ruddigore</a:t>
            </a:r>
            <a:r>
              <a:rPr lang="en-US" dirty="0"/>
              <a:t> special?</a:t>
            </a:r>
          </a:p>
          <a:p>
            <a:pPr lvl="1"/>
            <a:r>
              <a:rPr lang="en-US" dirty="0"/>
              <a:t>Some social satire – which is not unique for Gilbert.</a:t>
            </a:r>
          </a:p>
          <a:p>
            <a:pPr lvl="1"/>
            <a:r>
              <a:rPr lang="en-US" dirty="0"/>
              <a:t>The “send up” or parody of Victorian Melodrama. </a:t>
            </a:r>
          </a:p>
          <a:p>
            <a:pPr lvl="1"/>
            <a:r>
              <a:rPr lang="en-US" dirty="0"/>
              <a:t>What is Victorian Melodrama?</a:t>
            </a:r>
          </a:p>
        </p:txBody>
      </p:sp>
    </p:spTree>
    <p:extLst>
      <p:ext uri="{BB962C8B-B14F-4D97-AF65-F5344CB8AC3E}">
        <p14:creationId xmlns:p14="http://schemas.microsoft.com/office/powerpoint/2010/main" val="24327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A2DB-779E-3147-8DD2-E868ADF0C7A5}"/>
              </a:ext>
            </a:extLst>
          </p:cNvPr>
          <p:cNvSpPr>
            <a:spLocks noGrp="1"/>
          </p:cNvSpPr>
          <p:nvPr>
            <p:ph type="title"/>
          </p:nvPr>
        </p:nvSpPr>
        <p:spPr>
          <a:xfrm>
            <a:off x="1295400" y="35560"/>
            <a:ext cx="9601200" cy="736600"/>
          </a:xfrm>
        </p:spPr>
        <p:txBody>
          <a:bodyPr/>
          <a:lstStyle/>
          <a:p>
            <a:r>
              <a:rPr lang="en-US" dirty="0"/>
              <a:t>Thought Starters on changes</a:t>
            </a:r>
          </a:p>
        </p:txBody>
      </p:sp>
      <p:graphicFrame>
        <p:nvGraphicFramePr>
          <p:cNvPr id="4" name="Content Placeholder 3">
            <a:extLst>
              <a:ext uri="{FF2B5EF4-FFF2-40B4-BE49-F238E27FC236}">
                <a16:creationId xmlns:a16="http://schemas.microsoft.com/office/drawing/2014/main" id="{F6F3A35D-898B-CC4C-95D0-02ED1556052A}"/>
              </a:ext>
            </a:extLst>
          </p:cNvPr>
          <p:cNvGraphicFramePr>
            <a:graphicFrameLocks noGrp="1"/>
          </p:cNvGraphicFramePr>
          <p:nvPr>
            <p:ph idx="1"/>
            <p:extLst>
              <p:ext uri="{D42A27DB-BD31-4B8C-83A1-F6EECF244321}">
                <p14:modId xmlns:p14="http://schemas.microsoft.com/office/powerpoint/2010/main" val="2785975424"/>
              </p:ext>
            </p:extLst>
          </p:nvPr>
        </p:nvGraphicFramePr>
        <p:xfrm>
          <a:off x="1295400" y="772160"/>
          <a:ext cx="9601200" cy="1651000"/>
        </p:xfrm>
        <a:graphic>
          <a:graphicData uri="http://schemas.openxmlformats.org/drawingml/2006/table">
            <a:tbl>
              <a:tblPr firstRow="1" bandRow="1">
                <a:tableStyleId>{5C22544A-7EE6-4342-B048-85BDC9FD1C3A}</a:tableStyleId>
              </a:tblPr>
              <a:tblGrid>
                <a:gridCol w="4800600">
                  <a:extLst>
                    <a:ext uri="{9D8B030D-6E8A-4147-A177-3AD203B41FA5}">
                      <a16:colId xmlns:a16="http://schemas.microsoft.com/office/drawing/2014/main" val="2340781268"/>
                    </a:ext>
                  </a:extLst>
                </a:gridCol>
                <a:gridCol w="4800600">
                  <a:extLst>
                    <a:ext uri="{9D8B030D-6E8A-4147-A177-3AD203B41FA5}">
                      <a16:colId xmlns:a16="http://schemas.microsoft.com/office/drawing/2014/main" val="1668700443"/>
                    </a:ext>
                  </a:extLst>
                </a:gridCol>
              </a:tblGrid>
              <a:tr h="370840">
                <a:tc>
                  <a:txBody>
                    <a:bodyPr/>
                    <a:lstStyle/>
                    <a:p>
                      <a:r>
                        <a:rPr lang="en-US" dirty="0"/>
                        <a:t>Original Settings</a:t>
                      </a:r>
                    </a:p>
                  </a:txBody>
                  <a:tcPr/>
                </a:tc>
                <a:tc>
                  <a:txBody>
                    <a:bodyPr/>
                    <a:lstStyle/>
                    <a:p>
                      <a:r>
                        <a:rPr lang="en-US" dirty="0"/>
                        <a:t>Options</a:t>
                      </a:r>
                    </a:p>
                  </a:txBody>
                  <a:tcPr/>
                </a:tc>
                <a:extLst>
                  <a:ext uri="{0D108BD9-81ED-4DB2-BD59-A6C34878D82A}">
                    <a16:rowId xmlns:a16="http://schemas.microsoft.com/office/drawing/2014/main" val="3119321074"/>
                  </a:ext>
                </a:extLst>
              </a:tr>
              <a:tr h="370840">
                <a:tc>
                  <a:txBody>
                    <a:bodyPr/>
                    <a:lstStyle/>
                    <a:p>
                      <a:r>
                        <a:rPr lang="en-US" dirty="0"/>
                        <a:t>Act 1: Sea side cottage  circa 1840</a:t>
                      </a:r>
                    </a:p>
                  </a:txBody>
                  <a:tcPr/>
                </a:tc>
                <a:tc>
                  <a:txBody>
                    <a:bodyPr/>
                    <a:lstStyle/>
                    <a:p>
                      <a:r>
                        <a:rPr lang="en-US" dirty="0"/>
                        <a:t>English countryside beach 1940s/50s. (So, “as is” except for year.)</a:t>
                      </a:r>
                    </a:p>
                  </a:txBody>
                  <a:tcPr/>
                </a:tc>
                <a:extLst>
                  <a:ext uri="{0D108BD9-81ED-4DB2-BD59-A6C34878D82A}">
                    <a16:rowId xmlns:a16="http://schemas.microsoft.com/office/drawing/2014/main" val="4109931192"/>
                  </a:ext>
                </a:extLst>
              </a:tr>
              <a:tr h="370840">
                <a:tc>
                  <a:txBody>
                    <a:bodyPr/>
                    <a:lstStyle/>
                    <a:p>
                      <a:r>
                        <a:rPr lang="en-US" dirty="0"/>
                        <a:t>Act 2:  Castle </a:t>
                      </a:r>
                      <a:r>
                        <a:rPr lang="en-US" dirty="0" err="1"/>
                        <a:t>Ruddigore</a:t>
                      </a:r>
                      <a:r>
                        <a:rPr lang="en-US" dirty="0"/>
                        <a:t>  (decayed castle built circa 1650)</a:t>
                      </a:r>
                    </a:p>
                  </a:txBody>
                  <a:tcPr/>
                </a:tc>
                <a:tc>
                  <a:txBody>
                    <a:bodyPr/>
                    <a:lstStyle/>
                    <a:p>
                      <a:r>
                        <a:rPr lang="en-US" dirty="0"/>
                        <a:t>Much like the original, but a library setting for new approach to the portraits.   </a:t>
                      </a:r>
                    </a:p>
                  </a:txBody>
                  <a:tcPr/>
                </a:tc>
                <a:extLst>
                  <a:ext uri="{0D108BD9-81ED-4DB2-BD59-A6C34878D82A}">
                    <a16:rowId xmlns:a16="http://schemas.microsoft.com/office/drawing/2014/main" val="2066974594"/>
                  </a:ext>
                </a:extLst>
              </a:tr>
            </a:tbl>
          </a:graphicData>
        </a:graphic>
      </p:graphicFrame>
      <p:graphicFrame>
        <p:nvGraphicFramePr>
          <p:cNvPr id="5" name="Content Placeholder 3">
            <a:extLst>
              <a:ext uri="{FF2B5EF4-FFF2-40B4-BE49-F238E27FC236}">
                <a16:creationId xmlns:a16="http://schemas.microsoft.com/office/drawing/2014/main" id="{92880578-F04A-AD4D-9C95-05F5DBF54615}"/>
              </a:ext>
            </a:extLst>
          </p:cNvPr>
          <p:cNvGraphicFramePr>
            <a:graphicFrameLocks/>
          </p:cNvGraphicFramePr>
          <p:nvPr>
            <p:extLst>
              <p:ext uri="{D42A27DB-BD31-4B8C-83A1-F6EECF244321}">
                <p14:modId xmlns:p14="http://schemas.microsoft.com/office/powerpoint/2010/main" val="2460427003"/>
              </p:ext>
            </p:extLst>
          </p:nvPr>
        </p:nvGraphicFramePr>
        <p:xfrm>
          <a:off x="1295400" y="2778760"/>
          <a:ext cx="9601200" cy="3667760"/>
        </p:xfrm>
        <a:graphic>
          <a:graphicData uri="http://schemas.openxmlformats.org/drawingml/2006/table">
            <a:tbl>
              <a:tblPr firstRow="1" bandRow="1">
                <a:tableStyleId>{5C22544A-7EE6-4342-B048-85BDC9FD1C3A}</a:tableStyleId>
              </a:tblPr>
              <a:tblGrid>
                <a:gridCol w="4800600">
                  <a:extLst>
                    <a:ext uri="{9D8B030D-6E8A-4147-A177-3AD203B41FA5}">
                      <a16:colId xmlns:a16="http://schemas.microsoft.com/office/drawing/2014/main" val="2340781268"/>
                    </a:ext>
                  </a:extLst>
                </a:gridCol>
                <a:gridCol w="4800600">
                  <a:extLst>
                    <a:ext uri="{9D8B030D-6E8A-4147-A177-3AD203B41FA5}">
                      <a16:colId xmlns:a16="http://schemas.microsoft.com/office/drawing/2014/main" val="1668700443"/>
                    </a:ext>
                  </a:extLst>
                </a:gridCol>
              </a:tblGrid>
              <a:tr h="370840">
                <a:tc>
                  <a:txBody>
                    <a:bodyPr/>
                    <a:lstStyle/>
                    <a:p>
                      <a:r>
                        <a:rPr lang="en-US" dirty="0"/>
                        <a:t>Original Approach</a:t>
                      </a:r>
                    </a:p>
                  </a:txBody>
                  <a:tcPr/>
                </a:tc>
                <a:tc>
                  <a:txBody>
                    <a:bodyPr/>
                    <a:lstStyle/>
                    <a:p>
                      <a:r>
                        <a:rPr lang="en-US" dirty="0"/>
                        <a:t>Revised Options</a:t>
                      </a:r>
                    </a:p>
                  </a:txBody>
                  <a:tcPr/>
                </a:tc>
                <a:extLst>
                  <a:ext uri="{0D108BD9-81ED-4DB2-BD59-A6C34878D82A}">
                    <a16:rowId xmlns:a16="http://schemas.microsoft.com/office/drawing/2014/main" val="3119321074"/>
                  </a:ext>
                </a:extLst>
              </a:tr>
              <a:tr h="370840">
                <a:tc>
                  <a:txBody>
                    <a:bodyPr/>
                    <a:lstStyle/>
                    <a:p>
                      <a:r>
                        <a:rPr lang="en-US" dirty="0"/>
                        <a:t>Portraits that come to life – the ghosts – in the castle</a:t>
                      </a:r>
                    </a:p>
                  </a:txBody>
                  <a:tcPr/>
                </a:tc>
                <a:tc>
                  <a:txBody>
                    <a:bodyPr/>
                    <a:lstStyle/>
                    <a:p>
                      <a:r>
                        <a:rPr lang="en-US" dirty="0"/>
                        <a:t>A moody noir scene with Robin sipping a scotch watching slides of his ancestors with a high ball in one hand and the remote in the other. (see photo).  Smoking a cigarette.   The ancestors are projected a screen that is hidden behind a wall of books.  The screen disappears amidst a cascade of fog and the ancestors walk through. </a:t>
                      </a:r>
                    </a:p>
                  </a:txBody>
                  <a:tcPr/>
                </a:tc>
                <a:extLst>
                  <a:ext uri="{0D108BD9-81ED-4DB2-BD59-A6C34878D82A}">
                    <a16:rowId xmlns:a16="http://schemas.microsoft.com/office/drawing/2014/main" val="4109931192"/>
                  </a:ext>
                </a:extLst>
              </a:tr>
              <a:tr h="370840">
                <a:tc>
                  <a:txBody>
                    <a:bodyPr/>
                    <a:lstStyle/>
                    <a:p>
                      <a:r>
                        <a:rPr lang="en-US" dirty="0"/>
                        <a:t>”Choose a word that is pregnant with mystery and possibility:  Basingstoke.”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word that is pregnant with mystery and possibility:  Rosebud. Coon Rapids…Basingstoke.”</a:t>
                      </a:r>
                    </a:p>
                  </a:txBody>
                  <a:tcPr/>
                </a:tc>
                <a:extLst>
                  <a:ext uri="{0D108BD9-81ED-4DB2-BD59-A6C34878D82A}">
                    <a16:rowId xmlns:a16="http://schemas.microsoft.com/office/drawing/2014/main" val="2066974594"/>
                  </a:ext>
                </a:extLst>
              </a:tr>
              <a:tr h="370840">
                <a:tc>
                  <a:txBody>
                    <a:bodyPr/>
                    <a:lstStyle/>
                    <a:p>
                      <a:r>
                        <a:rPr lang="en-US" dirty="0"/>
                        <a:t>The black cape of </a:t>
                      </a:r>
                      <a:r>
                        <a:rPr lang="en-US" dirty="0" err="1"/>
                        <a:t>Despard</a:t>
                      </a:r>
                      <a:r>
                        <a:rPr lang="en-US" dirty="0"/>
                        <a:t> (then Robin)</a:t>
                      </a:r>
                    </a:p>
                  </a:txBody>
                  <a:tcPr/>
                </a:tc>
                <a:tc>
                  <a:txBody>
                    <a:bodyPr/>
                    <a:lstStyle/>
                    <a:p>
                      <a:r>
                        <a:rPr lang="en-US" dirty="0"/>
                        <a:t>The </a:t>
                      </a:r>
                      <a:r>
                        <a:rPr lang="en-US" dirty="0" err="1"/>
                        <a:t>trenchcoat</a:t>
                      </a:r>
                      <a:r>
                        <a:rPr lang="en-US" dirty="0"/>
                        <a:t> of Sam Spade</a:t>
                      </a:r>
                    </a:p>
                  </a:txBody>
                  <a:tcPr/>
                </a:tc>
                <a:extLst>
                  <a:ext uri="{0D108BD9-81ED-4DB2-BD59-A6C34878D82A}">
                    <a16:rowId xmlns:a16="http://schemas.microsoft.com/office/drawing/2014/main" val="1899002206"/>
                  </a:ext>
                </a:extLst>
              </a:tr>
            </a:tbl>
          </a:graphicData>
        </a:graphic>
      </p:graphicFrame>
    </p:spTree>
    <p:extLst>
      <p:ext uri="{BB962C8B-B14F-4D97-AF65-F5344CB8AC3E}">
        <p14:creationId xmlns:p14="http://schemas.microsoft.com/office/powerpoint/2010/main" val="270276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DC1D-7833-8F46-A348-BF8DA47E068D}"/>
              </a:ext>
            </a:extLst>
          </p:cNvPr>
          <p:cNvSpPr>
            <a:spLocks noGrp="1"/>
          </p:cNvSpPr>
          <p:nvPr>
            <p:ph type="title"/>
          </p:nvPr>
        </p:nvSpPr>
        <p:spPr/>
        <p:txBody>
          <a:bodyPr/>
          <a:lstStyle/>
          <a:p>
            <a:endParaRPr lang="en-US"/>
          </a:p>
        </p:txBody>
      </p:sp>
      <p:pic>
        <p:nvPicPr>
          <p:cNvPr id="5" name="Content Placeholder 4" descr="A person sitting on a chair in a room&#10;&#10;Description automatically generated">
            <a:extLst>
              <a:ext uri="{FF2B5EF4-FFF2-40B4-BE49-F238E27FC236}">
                <a16:creationId xmlns:a16="http://schemas.microsoft.com/office/drawing/2014/main" id="{D0F1C74C-8E3A-8B49-9584-FD876BE8EB8B}"/>
              </a:ext>
            </a:extLst>
          </p:cNvPr>
          <p:cNvPicPr>
            <a:picLocks noGrp="1" noChangeAspect="1"/>
          </p:cNvPicPr>
          <p:nvPr>
            <p:ph idx="1"/>
          </p:nvPr>
        </p:nvPicPr>
        <p:blipFill>
          <a:blip r:embed="rId2"/>
          <a:stretch>
            <a:fillRect/>
          </a:stretch>
        </p:blipFill>
        <p:spPr>
          <a:xfrm flipH="1">
            <a:off x="304938" y="212034"/>
            <a:ext cx="11887062" cy="7993619"/>
          </a:xfrm>
        </p:spPr>
      </p:pic>
    </p:spTree>
    <p:extLst>
      <p:ext uri="{BB962C8B-B14F-4D97-AF65-F5344CB8AC3E}">
        <p14:creationId xmlns:p14="http://schemas.microsoft.com/office/powerpoint/2010/main" val="17017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4"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4" name="Title 3">
            <a:extLst>
              <a:ext uri="{FF2B5EF4-FFF2-40B4-BE49-F238E27FC236}">
                <a16:creationId xmlns:a16="http://schemas.microsoft.com/office/drawing/2014/main" id="{17DA65B3-487E-E74A-B5D3-803319D3A546}"/>
              </a:ext>
            </a:extLst>
          </p:cNvPr>
          <p:cNvSpPr>
            <a:spLocks noGrp="1"/>
          </p:cNvSpPr>
          <p:nvPr>
            <p:ph type="ctrTitle"/>
          </p:nvPr>
        </p:nvSpPr>
        <p:spPr>
          <a:xfrm>
            <a:off x="1915128" y="1788454"/>
            <a:ext cx="8361229" cy="2098226"/>
          </a:xfrm>
        </p:spPr>
        <p:txBody>
          <a:bodyPr>
            <a:normAutofit/>
          </a:bodyPr>
          <a:lstStyle/>
          <a:p>
            <a:r>
              <a:rPr lang="en-US" dirty="0"/>
              <a:t>THE SET!</a:t>
            </a:r>
          </a:p>
        </p:txBody>
      </p:sp>
      <p:sp>
        <p:nvSpPr>
          <p:cNvPr id="5" name="Subtitle 4">
            <a:extLst>
              <a:ext uri="{FF2B5EF4-FFF2-40B4-BE49-F238E27FC236}">
                <a16:creationId xmlns:a16="http://schemas.microsoft.com/office/drawing/2014/main" id="{644F9A15-3394-F24F-B376-1C928FB94CA7}"/>
              </a:ext>
            </a:extLst>
          </p:cNvPr>
          <p:cNvSpPr>
            <a:spLocks noGrp="1"/>
          </p:cNvSpPr>
          <p:nvPr>
            <p:ph type="subTitle" idx="1"/>
          </p:nvPr>
        </p:nvSpPr>
        <p:spPr>
          <a:xfrm>
            <a:off x="2679906" y="3956279"/>
            <a:ext cx="6831673" cy="1086237"/>
          </a:xfrm>
        </p:spPr>
        <p:txBody>
          <a:bodyPr>
            <a:normAutofit/>
          </a:bodyPr>
          <a:lstStyle/>
          <a:p>
            <a:r>
              <a:rPr lang="en-US" dirty="0"/>
              <a:t>Larry R.</a:t>
            </a:r>
          </a:p>
        </p:txBody>
      </p:sp>
    </p:spTree>
    <p:extLst>
      <p:ext uri="{BB962C8B-B14F-4D97-AF65-F5344CB8AC3E}">
        <p14:creationId xmlns:p14="http://schemas.microsoft.com/office/powerpoint/2010/main" val="205750991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1</a:t>
            </a:r>
          </a:p>
        </p:txBody>
      </p:sp>
      <p:pic>
        <p:nvPicPr>
          <p:cNvPr id="4" name="Picture 3" descr="A picture containing indoor, room, living, chair&#10;&#10;Description automatically generated">
            <a:extLst>
              <a:ext uri="{FF2B5EF4-FFF2-40B4-BE49-F238E27FC236}">
                <a16:creationId xmlns:a16="http://schemas.microsoft.com/office/drawing/2014/main" id="{5B5D211C-5987-4345-ABB9-1A9AB1ECD832}"/>
              </a:ext>
            </a:extLst>
          </p:cNvPr>
          <p:cNvPicPr>
            <a:picLocks noChangeAspect="1"/>
          </p:cNvPicPr>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217328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1</a:t>
            </a:r>
          </a:p>
        </p:txBody>
      </p:sp>
      <p:pic>
        <p:nvPicPr>
          <p:cNvPr id="7" name="Content Placeholder 6" descr="A picture containing indoor, building, living, table&#10;&#10;Description automatically generated">
            <a:extLst>
              <a:ext uri="{FF2B5EF4-FFF2-40B4-BE49-F238E27FC236}">
                <a16:creationId xmlns:a16="http://schemas.microsoft.com/office/drawing/2014/main" id="{92C741D8-E028-6941-9CFA-DF22212C54EF}"/>
              </a:ext>
            </a:extLst>
          </p:cNvPr>
          <p:cNvPicPr>
            <a:picLocks noGrp="1" noChangeAspect="1"/>
          </p:cNvPicPr>
          <p:nvPr>
            <p:ph idx="1"/>
          </p:nvPr>
        </p:nvPicPr>
        <p:blipFill>
          <a:blip r:embed="rId2"/>
          <a:stretch>
            <a:fillRect/>
          </a:stretch>
        </p:blipFill>
        <p:spPr>
          <a:xfrm>
            <a:off x="2936461" y="22776"/>
            <a:ext cx="9083262" cy="6812447"/>
          </a:xfrm>
        </p:spPr>
      </p:pic>
    </p:spTree>
    <p:extLst>
      <p:ext uri="{BB962C8B-B14F-4D97-AF65-F5344CB8AC3E}">
        <p14:creationId xmlns:p14="http://schemas.microsoft.com/office/powerpoint/2010/main" val="696439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2B7E-B706-8542-9F72-24C16EAF3B2B}"/>
              </a:ext>
            </a:extLst>
          </p:cNvPr>
          <p:cNvSpPr>
            <a:spLocks noGrp="1"/>
          </p:cNvSpPr>
          <p:nvPr>
            <p:ph type="title"/>
          </p:nvPr>
        </p:nvSpPr>
        <p:spPr>
          <a:xfrm>
            <a:off x="768096" y="0"/>
            <a:ext cx="9601200" cy="1485900"/>
          </a:xfrm>
        </p:spPr>
        <p:txBody>
          <a:bodyPr>
            <a:normAutofit fontScale="90000"/>
          </a:bodyPr>
          <a:lstStyle/>
          <a:p>
            <a:r>
              <a:rPr lang="en-US" dirty="0"/>
              <a:t>The Set</a:t>
            </a:r>
            <a:br>
              <a:rPr lang="en-US" dirty="0"/>
            </a:br>
            <a:r>
              <a:rPr lang="en-US" dirty="0"/>
              <a:t>Act 1</a:t>
            </a:r>
            <a:br>
              <a:rPr lang="en-US" dirty="0"/>
            </a:br>
            <a:endParaRPr lang="en-US" dirty="0"/>
          </a:p>
        </p:txBody>
      </p:sp>
      <p:pic>
        <p:nvPicPr>
          <p:cNvPr id="4" name="Picture 3" descr="A picture containing indoor, room, building, table&#10;&#10;Description automatically generated">
            <a:extLst>
              <a:ext uri="{FF2B5EF4-FFF2-40B4-BE49-F238E27FC236}">
                <a16:creationId xmlns:a16="http://schemas.microsoft.com/office/drawing/2014/main" id="{3ED494E6-EECD-D849-BB61-8D932202306F}"/>
              </a:ext>
            </a:extLst>
          </p:cNvPr>
          <p:cNvPicPr>
            <a:picLocks noChangeAspect="1"/>
          </p:cNvPicPr>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108526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1</a:t>
            </a:r>
          </a:p>
        </p:txBody>
      </p:sp>
      <p:pic>
        <p:nvPicPr>
          <p:cNvPr id="4" name="Picture 3" descr="A picture containing sitting, table, wooden, luggage&#10;&#10;Description automatically generated">
            <a:extLst>
              <a:ext uri="{FF2B5EF4-FFF2-40B4-BE49-F238E27FC236}">
                <a16:creationId xmlns:a16="http://schemas.microsoft.com/office/drawing/2014/main" id="{153E817E-6CAE-E541-8138-F4852F4B6ACE}"/>
              </a:ext>
            </a:extLst>
          </p:cNvPr>
          <p:cNvPicPr>
            <a:picLocks noChangeAspect="1"/>
          </p:cNvPicPr>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3254428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1</a:t>
            </a:r>
          </a:p>
        </p:txBody>
      </p:sp>
      <p:pic>
        <p:nvPicPr>
          <p:cNvPr id="4" name="Picture 3" descr="A picture containing indoor, sitting, room, living&#10;&#10;Description automatically generated">
            <a:extLst>
              <a:ext uri="{FF2B5EF4-FFF2-40B4-BE49-F238E27FC236}">
                <a16:creationId xmlns:a16="http://schemas.microsoft.com/office/drawing/2014/main" id="{BCA40F98-2F47-284A-90A2-7FF4E57D5456}"/>
              </a:ext>
            </a:extLst>
          </p:cNvPr>
          <p:cNvPicPr>
            <a:picLocks noChangeAspect="1"/>
          </p:cNvPicPr>
          <p:nvPr/>
        </p:nvPicPr>
        <p:blipFill>
          <a:blip r:embed="rId2"/>
          <a:stretch>
            <a:fillRect/>
          </a:stretch>
        </p:blipFill>
        <p:spPr>
          <a:xfrm>
            <a:off x="3481392" y="0"/>
            <a:ext cx="9144000" cy="6858000"/>
          </a:xfrm>
          <a:prstGeom prst="rect">
            <a:avLst/>
          </a:prstGeom>
        </p:spPr>
      </p:pic>
    </p:spTree>
    <p:extLst>
      <p:ext uri="{BB962C8B-B14F-4D97-AF65-F5344CB8AC3E}">
        <p14:creationId xmlns:p14="http://schemas.microsoft.com/office/powerpoint/2010/main" val="1681702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D240-9045-B140-B506-EB5BEDC17357}"/>
              </a:ext>
            </a:extLst>
          </p:cNvPr>
          <p:cNvSpPr>
            <a:spLocks noGrp="1"/>
          </p:cNvSpPr>
          <p:nvPr>
            <p:ph type="title"/>
          </p:nvPr>
        </p:nvSpPr>
        <p:spPr/>
        <p:txBody>
          <a:bodyPr>
            <a:normAutofit/>
          </a:bodyPr>
          <a:lstStyle/>
          <a:p>
            <a:r>
              <a:rPr lang="en-US" sz="3200" dirty="0"/>
              <a:t>The Set</a:t>
            </a:r>
            <a:br>
              <a:rPr lang="en-US" sz="3200" dirty="0"/>
            </a:br>
            <a:r>
              <a:rPr lang="en-US" sz="3200" dirty="0"/>
              <a:t>Act 1</a:t>
            </a:r>
          </a:p>
        </p:txBody>
      </p:sp>
      <p:pic>
        <p:nvPicPr>
          <p:cNvPr id="4" name="Picture 3" descr="A picture containing mountain, sitting, table, large&#10;&#10;Description automatically generated">
            <a:extLst>
              <a:ext uri="{FF2B5EF4-FFF2-40B4-BE49-F238E27FC236}">
                <a16:creationId xmlns:a16="http://schemas.microsoft.com/office/drawing/2014/main" id="{4B8E36D1-9038-FE42-95E7-420061F7A184}"/>
              </a:ext>
            </a:extLst>
          </p:cNvPr>
          <p:cNvPicPr>
            <a:picLocks noChangeAspect="1"/>
          </p:cNvPicPr>
          <p:nvPr/>
        </p:nvPicPr>
        <p:blipFill>
          <a:blip r:embed="rId2"/>
          <a:stretch>
            <a:fillRect/>
          </a:stretch>
        </p:blipFill>
        <p:spPr>
          <a:xfrm>
            <a:off x="2981739" y="647700"/>
            <a:ext cx="8256104" cy="6192078"/>
          </a:xfrm>
          <a:prstGeom prst="rect">
            <a:avLst/>
          </a:prstGeom>
        </p:spPr>
      </p:pic>
    </p:spTree>
    <p:extLst>
      <p:ext uri="{BB962C8B-B14F-4D97-AF65-F5344CB8AC3E}">
        <p14:creationId xmlns:p14="http://schemas.microsoft.com/office/powerpoint/2010/main" val="2291485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a:t>
            </a:r>
            <a:br>
              <a:rPr lang="en-US" dirty="0"/>
            </a:br>
            <a:r>
              <a:rPr lang="en-US" dirty="0"/>
              <a:t> Act 1</a:t>
            </a:r>
          </a:p>
        </p:txBody>
      </p:sp>
      <p:pic>
        <p:nvPicPr>
          <p:cNvPr id="4" name="Picture 3" descr="A picture containing vehicle, old, pile, suitcase&#10;&#10;Description automatically generated">
            <a:extLst>
              <a:ext uri="{FF2B5EF4-FFF2-40B4-BE49-F238E27FC236}">
                <a16:creationId xmlns:a16="http://schemas.microsoft.com/office/drawing/2014/main" id="{E2DFDCEC-F8B2-B546-8A64-55354CEAAEDA}"/>
              </a:ext>
            </a:extLst>
          </p:cNvPr>
          <p:cNvPicPr>
            <a:picLocks noChangeAspect="1"/>
          </p:cNvPicPr>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309113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D5DF-2699-964A-9389-32364FB24A8D}"/>
              </a:ext>
            </a:extLst>
          </p:cNvPr>
          <p:cNvSpPr>
            <a:spLocks noGrp="1"/>
          </p:cNvSpPr>
          <p:nvPr>
            <p:ph type="title"/>
          </p:nvPr>
        </p:nvSpPr>
        <p:spPr/>
        <p:txBody>
          <a:bodyPr/>
          <a:lstStyle/>
          <a:p>
            <a:r>
              <a:rPr lang="en-US" dirty="0"/>
              <a:t>Victorian</a:t>
            </a:r>
            <a:br>
              <a:rPr lang="en-US" dirty="0"/>
            </a:br>
            <a:r>
              <a:rPr lang="en-US" dirty="0"/>
              <a:t>Melodrama</a:t>
            </a:r>
          </a:p>
        </p:txBody>
      </p:sp>
      <p:pic>
        <p:nvPicPr>
          <p:cNvPr id="6" name="Content Placeholder 5">
            <a:extLst>
              <a:ext uri="{FF2B5EF4-FFF2-40B4-BE49-F238E27FC236}">
                <a16:creationId xmlns:a16="http://schemas.microsoft.com/office/drawing/2014/main" id="{53730C7F-4799-E24F-95EB-80B3AA94EC23}"/>
              </a:ext>
            </a:extLst>
          </p:cNvPr>
          <p:cNvPicPr>
            <a:picLocks noGrp="1" noChangeAspect="1"/>
          </p:cNvPicPr>
          <p:nvPr>
            <p:ph idx="1"/>
          </p:nvPr>
        </p:nvPicPr>
        <p:blipFill>
          <a:blip r:embed="rId2"/>
          <a:stretch>
            <a:fillRect/>
          </a:stretch>
        </p:blipFill>
        <p:spPr>
          <a:xfrm>
            <a:off x="6256338" y="1405626"/>
            <a:ext cx="5211762" cy="3735598"/>
          </a:xfrm>
        </p:spPr>
      </p:pic>
      <p:sp>
        <p:nvSpPr>
          <p:cNvPr id="4" name="Text Placeholder 3">
            <a:extLst>
              <a:ext uri="{FF2B5EF4-FFF2-40B4-BE49-F238E27FC236}">
                <a16:creationId xmlns:a16="http://schemas.microsoft.com/office/drawing/2014/main" id="{A41E66CC-E020-9541-AE1A-A0E99C0E288D}"/>
              </a:ext>
            </a:extLst>
          </p:cNvPr>
          <p:cNvSpPr>
            <a:spLocks noGrp="1"/>
          </p:cNvSpPr>
          <p:nvPr>
            <p:ph type="body" sz="half" idx="2"/>
          </p:nvPr>
        </p:nvSpPr>
        <p:spPr/>
        <p:txBody>
          <a:bodyPr/>
          <a:lstStyle/>
          <a:p>
            <a:r>
              <a:rPr lang="en-US" dirty="0"/>
              <a:t>A brief introduction</a:t>
            </a:r>
          </a:p>
        </p:txBody>
      </p:sp>
    </p:spTree>
    <p:extLst>
      <p:ext uri="{BB962C8B-B14F-4D97-AF65-F5344CB8AC3E}">
        <p14:creationId xmlns:p14="http://schemas.microsoft.com/office/powerpoint/2010/main" val="466531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1</a:t>
            </a:r>
          </a:p>
        </p:txBody>
      </p:sp>
      <p:sp>
        <p:nvSpPr>
          <p:cNvPr id="3" name="Content Placeholder 2">
            <a:extLst>
              <a:ext uri="{FF2B5EF4-FFF2-40B4-BE49-F238E27FC236}">
                <a16:creationId xmlns:a16="http://schemas.microsoft.com/office/drawing/2014/main" id="{0C2693A6-71E0-7F48-B05C-E30A45F8088E}"/>
              </a:ext>
            </a:extLst>
          </p:cNvPr>
          <p:cNvSpPr>
            <a:spLocks noGrp="1"/>
          </p:cNvSpPr>
          <p:nvPr>
            <p:ph idx="1"/>
          </p:nvPr>
        </p:nvSpPr>
        <p:spPr/>
        <p:txBody>
          <a:bodyPr/>
          <a:lstStyle/>
          <a:p>
            <a:endParaRPr lang="en-US"/>
          </a:p>
        </p:txBody>
      </p:sp>
      <p:pic>
        <p:nvPicPr>
          <p:cNvPr id="4" name="Picture 3" descr="A store inside of a building&#10;&#10;Description automatically generated">
            <a:extLst>
              <a:ext uri="{FF2B5EF4-FFF2-40B4-BE49-F238E27FC236}">
                <a16:creationId xmlns:a16="http://schemas.microsoft.com/office/drawing/2014/main" id="{C69EA820-2AD7-BE40-AACF-88CA24640497}"/>
              </a:ext>
            </a:extLst>
          </p:cNvPr>
          <p:cNvPicPr>
            <a:picLocks noChangeAspect="1"/>
          </p:cNvPicPr>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1097215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2</a:t>
            </a:r>
          </a:p>
        </p:txBody>
      </p:sp>
      <p:pic>
        <p:nvPicPr>
          <p:cNvPr id="4" name="Picture 3" descr="A picture containing indoor, table, sitting, man&#10;&#10;Description automatically generated">
            <a:extLst>
              <a:ext uri="{FF2B5EF4-FFF2-40B4-BE49-F238E27FC236}">
                <a16:creationId xmlns:a16="http://schemas.microsoft.com/office/drawing/2014/main" id="{67B052FF-4BBF-6C4A-AAF4-25B8D5345957}"/>
              </a:ext>
            </a:extLst>
          </p:cNvPr>
          <p:cNvPicPr>
            <a:picLocks noChangeAspect="1"/>
          </p:cNvPicPr>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1255736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2</a:t>
            </a:r>
          </a:p>
        </p:txBody>
      </p:sp>
      <p:pic>
        <p:nvPicPr>
          <p:cNvPr id="4" name="Picture 3" descr="A chair sitting in front of a brick building&#10;&#10;Description automatically generated">
            <a:extLst>
              <a:ext uri="{FF2B5EF4-FFF2-40B4-BE49-F238E27FC236}">
                <a16:creationId xmlns:a16="http://schemas.microsoft.com/office/drawing/2014/main" id="{216A7260-99B2-674E-BF10-9AEDEECDA5E7}"/>
              </a:ext>
            </a:extLst>
          </p:cNvPr>
          <p:cNvPicPr>
            <a:picLocks noChangeAspect="1"/>
          </p:cNvPicPr>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124301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8EEA-A342-F243-8FB6-7B4EA3F9213F}"/>
              </a:ext>
            </a:extLst>
          </p:cNvPr>
          <p:cNvSpPr>
            <a:spLocks noGrp="1"/>
          </p:cNvSpPr>
          <p:nvPr>
            <p:ph type="title"/>
          </p:nvPr>
        </p:nvSpPr>
        <p:spPr>
          <a:xfrm>
            <a:off x="722244" y="0"/>
            <a:ext cx="9601200" cy="1485900"/>
          </a:xfrm>
        </p:spPr>
        <p:txBody>
          <a:bodyPr/>
          <a:lstStyle/>
          <a:p>
            <a:r>
              <a:rPr lang="en-US" dirty="0"/>
              <a:t>The Set: </a:t>
            </a:r>
            <a:br>
              <a:rPr lang="en-US" dirty="0"/>
            </a:br>
            <a:r>
              <a:rPr lang="en-US" dirty="0"/>
              <a:t>Act 2</a:t>
            </a:r>
          </a:p>
        </p:txBody>
      </p:sp>
      <p:pic>
        <p:nvPicPr>
          <p:cNvPr id="4" name="Picture 3" descr="A room filled with furniture and a fire place&#10;&#10;Description automatically generated">
            <a:extLst>
              <a:ext uri="{FF2B5EF4-FFF2-40B4-BE49-F238E27FC236}">
                <a16:creationId xmlns:a16="http://schemas.microsoft.com/office/drawing/2014/main" id="{01789F57-040B-4E44-B59A-40D7E17CAE58}"/>
              </a:ext>
            </a:extLst>
          </p:cNvPr>
          <p:cNvPicPr>
            <a:picLocks noChangeAspect="1"/>
          </p:cNvPicPr>
          <p:nvPr/>
        </p:nvPicPr>
        <p:blipFill>
          <a:blip r:embed="rId2"/>
          <a:stretch>
            <a:fillRect/>
          </a:stretch>
        </p:blipFill>
        <p:spPr>
          <a:xfrm>
            <a:off x="3441120" y="0"/>
            <a:ext cx="9144000" cy="6858000"/>
          </a:xfrm>
          <a:prstGeom prst="rect">
            <a:avLst/>
          </a:prstGeom>
        </p:spPr>
      </p:pic>
    </p:spTree>
    <p:extLst>
      <p:ext uri="{BB962C8B-B14F-4D97-AF65-F5344CB8AC3E}">
        <p14:creationId xmlns:p14="http://schemas.microsoft.com/office/powerpoint/2010/main" val="1934683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B7BFBD-C488-4B5B-ABE5-8256F3FF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6"/>
            <a:ext cx="1219199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Freeform 6">
            <a:extLst>
              <a:ext uri="{FF2B5EF4-FFF2-40B4-BE49-F238E27FC236}">
                <a16:creationId xmlns:a16="http://schemas.microsoft.com/office/drawing/2014/main" id="{2BA7674F-A261-445A-AE3A-A0AA30620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71285" y="62665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4" name="Rectangle 13">
            <a:extLst>
              <a:ext uri="{FF2B5EF4-FFF2-40B4-BE49-F238E27FC236}">
                <a16:creationId xmlns:a16="http://schemas.microsoft.com/office/drawing/2014/main" id="{BA53A58C-A067-4B87-B48C-CB90C1FA0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632" y="1010265"/>
            <a:ext cx="11115368"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C5CB3FF-6D08-C74A-B46C-B2422E43B66D}"/>
              </a:ext>
            </a:extLst>
          </p:cNvPr>
          <p:cNvSpPr>
            <a:spLocks noGrp="1"/>
          </p:cNvSpPr>
          <p:nvPr>
            <p:ph type="ctrTitle"/>
          </p:nvPr>
        </p:nvSpPr>
        <p:spPr>
          <a:xfrm>
            <a:off x="1720099" y="1653731"/>
            <a:ext cx="8110584" cy="3935906"/>
          </a:xfrm>
        </p:spPr>
        <p:txBody>
          <a:bodyPr anchor="t">
            <a:normAutofit/>
          </a:bodyPr>
          <a:lstStyle/>
          <a:p>
            <a:pPr algn="l"/>
            <a:r>
              <a:rPr lang="en-US" sz="8800" dirty="0"/>
              <a:t>The Costumes!</a:t>
            </a:r>
          </a:p>
        </p:txBody>
      </p:sp>
      <p:sp>
        <p:nvSpPr>
          <p:cNvPr id="5" name="Subtitle 4">
            <a:extLst>
              <a:ext uri="{FF2B5EF4-FFF2-40B4-BE49-F238E27FC236}">
                <a16:creationId xmlns:a16="http://schemas.microsoft.com/office/drawing/2014/main" id="{5160F3F8-C70B-354D-8756-D1D9E52286CC}"/>
              </a:ext>
            </a:extLst>
          </p:cNvPr>
          <p:cNvSpPr>
            <a:spLocks noGrp="1"/>
          </p:cNvSpPr>
          <p:nvPr>
            <p:ph type="subTitle" idx="1"/>
          </p:nvPr>
        </p:nvSpPr>
        <p:spPr>
          <a:xfrm>
            <a:off x="1720099" y="5589638"/>
            <a:ext cx="9790030" cy="641479"/>
          </a:xfrm>
        </p:spPr>
        <p:txBody>
          <a:bodyPr>
            <a:normAutofit/>
          </a:bodyPr>
          <a:lstStyle/>
          <a:p>
            <a:pPr algn="l"/>
            <a:r>
              <a:rPr lang="en-US" sz="2000" dirty="0"/>
              <a:t>Barb P.</a:t>
            </a:r>
          </a:p>
        </p:txBody>
      </p:sp>
    </p:spTree>
    <p:extLst>
      <p:ext uri="{BB962C8B-B14F-4D97-AF65-F5344CB8AC3E}">
        <p14:creationId xmlns:p14="http://schemas.microsoft.com/office/powerpoint/2010/main" val="326879280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35FD2-B5F0-384F-8D86-1434F0E8E365}"/>
              </a:ext>
            </a:extLst>
          </p:cNvPr>
          <p:cNvSpPr>
            <a:spLocks noGrp="1"/>
          </p:cNvSpPr>
          <p:nvPr>
            <p:ph type="title"/>
          </p:nvPr>
        </p:nvSpPr>
        <p:spPr>
          <a:xfrm>
            <a:off x="731520" y="0"/>
            <a:ext cx="9601200" cy="1485900"/>
          </a:xfrm>
        </p:spPr>
        <p:txBody>
          <a:bodyPr/>
          <a:lstStyle/>
          <a:p>
            <a:r>
              <a:rPr lang="en-US" dirty="0"/>
              <a:t>Robin</a:t>
            </a:r>
          </a:p>
        </p:txBody>
      </p:sp>
      <p:pic>
        <p:nvPicPr>
          <p:cNvPr id="5" name="Content Placeholder 4" descr="A person posing for the camera&#10;&#10;Description automatically generated">
            <a:extLst>
              <a:ext uri="{FF2B5EF4-FFF2-40B4-BE49-F238E27FC236}">
                <a16:creationId xmlns:a16="http://schemas.microsoft.com/office/drawing/2014/main" id="{0630A231-265F-8E43-8ABF-C8A8278E0567}"/>
              </a:ext>
            </a:extLst>
          </p:cNvPr>
          <p:cNvPicPr>
            <a:picLocks noGrp="1" noChangeAspect="1"/>
          </p:cNvPicPr>
          <p:nvPr>
            <p:ph idx="1"/>
          </p:nvPr>
        </p:nvPicPr>
        <p:blipFill>
          <a:blip r:embed="rId2"/>
          <a:stretch>
            <a:fillRect/>
          </a:stretch>
        </p:blipFill>
        <p:spPr>
          <a:xfrm>
            <a:off x="2399468" y="139446"/>
            <a:ext cx="4238568" cy="6260254"/>
          </a:xfrm>
        </p:spPr>
      </p:pic>
      <p:pic>
        <p:nvPicPr>
          <p:cNvPr id="7" name="Picture 6" descr="A group of people wearing military uniforms&#10;&#10;Description automatically generated">
            <a:extLst>
              <a:ext uri="{FF2B5EF4-FFF2-40B4-BE49-F238E27FC236}">
                <a16:creationId xmlns:a16="http://schemas.microsoft.com/office/drawing/2014/main" id="{7FDB28C7-AFF4-4F49-B696-BC276D955370}"/>
              </a:ext>
            </a:extLst>
          </p:cNvPr>
          <p:cNvPicPr>
            <a:picLocks noChangeAspect="1"/>
          </p:cNvPicPr>
          <p:nvPr/>
        </p:nvPicPr>
        <p:blipFill>
          <a:blip r:embed="rId3"/>
          <a:stretch>
            <a:fillRect/>
          </a:stretch>
        </p:blipFill>
        <p:spPr>
          <a:xfrm>
            <a:off x="7259104" y="597745"/>
            <a:ext cx="4741564" cy="6260255"/>
          </a:xfrm>
          <a:prstGeom prst="rect">
            <a:avLst/>
          </a:prstGeom>
        </p:spPr>
      </p:pic>
    </p:spTree>
    <p:extLst>
      <p:ext uri="{BB962C8B-B14F-4D97-AF65-F5344CB8AC3E}">
        <p14:creationId xmlns:p14="http://schemas.microsoft.com/office/powerpoint/2010/main" val="2452342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5" name="Content Placeholder 4" descr="A person wearing a suit and tie&#10;&#10;Description automatically generated">
            <a:extLst>
              <a:ext uri="{FF2B5EF4-FFF2-40B4-BE49-F238E27FC236}">
                <a16:creationId xmlns:a16="http://schemas.microsoft.com/office/drawing/2014/main" id="{4B760A87-5E05-8D44-98DA-BDEA8F59F67F}"/>
              </a:ext>
            </a:extLst>
          </p:cNvPr>
          <p:cNvPicPr>
            <a:picLocks noGrp="1" noChangeAspect="1"/>
          </p:cNvPicPr>
          <p:nvPr>
            <p:ph idx="1"/>
          </p:nvPr>
        </p:nvPicPr>
        <p:blipFill>
          <a:blip r:embed="rId2"/>
          <a:stretch>
            <a:fillRect/>
          </a:stretch>
        </p:blipFill>
        <p:spPr>
          <a:xfrm>
            <a:off x="5461406" y="742950"/>
            <a:ext cx="3810000" cy="5737953"/>
          </a:xfrm>
        </p:spPr>
      </p:pic>
      <p:pic>
        <p:nvPicPr>
          <p:cNvPr id="7" name="Picture 6" descr="A picture containing person, outdoor, man, wearing&#10;&#10;Description automatically generated">
            <a:extLst>
              <a:ext uri="{FF2B5EF4-FFF2-40B4-BE49-F238E27FC236}">
                <a16:creationId xmlns:a16="http://schemas.microsoft.com/office/drawing/2014/main" id="{5E2D057D-486A-7147-AF79-BA23755C09FF}"/>
              </a:ext>
            </a:extLst>
          </p:cNvPr>
          <p:cNvPicPr>
            <a:picLocks noChangeAspect="1"/>
          </p:cNvPicPr>
          <p:nvPr/>
        </p:nvPicPr>
        <p:blipFill>
          <a:blip r:embed="rId3"/>
          <a:stretch>
            <a:fillRect/>
          </a:stretch>
        </p:blipFill>
        <p:spPr>
          <a:xfrm>
            <a:off x="1173175" y="742950"/>
            <a:ext cx="3810000" cy="5245100"/>
          </a:xfrm>
          <a:prstGeom prst="rect">
            <a:avLst/>
          </a:prstGeom>
        </p:spPr>
      </p:pic>
    </p:spTree>
    <p:extLst>
      <p:ext uri="{BB962C8B-B14F-4D97-AF65-F5344CB8AC3E}">
        <p14:creationId xmlns:p14="http://schemas.microsoft.com/office/powerpoint/2010/main" val="2715651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normAutofit fontScale="90000"/>
          </a:bodyPr>
          <a:lstStyle/>
          <a:p>
            <a:r>
              <a:rPr lang="en-US" dirty="0"/>
              <a:t>Richard </a:t>
            </a:r>
            <a:br>
              <a:rPr lang="en-US" dirty="0"/>
            </a:br>
            <a:r>
              <a:rPr lang="en-US" dirty="0"/>
              <a:t>Dauntless</a:t>
            </a:r>
            <a:br>
              <a:rPr lang="en-US" dirty="0"/>
            </a:br>
            <a:endParaRPr lang="en-US" dirty="0"/>
          </a:p>
        </p:txBody>
      </p:sp>
      <p:pic>
        <p:nvPicPr>
          <p:cNvPr id="5" name="Content Placeholder 4" descr="A person posing for the camera&#10;&#10;Description automatically generated">
            <a:extLst>
              <a:ext uri="{FF2B5EF4-FFF2-40B4-BE49-F238E27FC236}">
                <a16:creationId xmlns:a16="http://schemas.microsoft.com/office/drawing/2014/main" id="{FFAFDA00-7462-5843-A0F7-B34705D98379}"/>
              </a:ext>
            </a:extLst>
          </p:cNvPr>
          <p:cNvPicPr>
            <a:picLocks noGrp="1" noChangeAspect="1"/>
          </p:cNvPicPr>
          <p:nvPr>
            <p:ph idx="1"/>
          </p:nvPr>
        </p:nvPicPr>
        <p:blipFill>
          <a:blip r:embed="rId2"/>
          <a:stretch>
            <a:fillRect/>
          </a:stretch>
        </p:blipFill>
        <p:spPr>
          <a:xfrm>
            <a:off x="3374668" y="201168"/>
            <a:ext cx="5164411" cy="5431536"/>
          </a:xfrm>
        </p:spPr>
      </p:pic>
    </p:spTree>
    <p:extLst>
      <p:ext uri="{BB962C8B-B14F-4D97-AF65-F5344CB8AC3E}">
        <p14:creationId xmlns:p14="http://schemas.microsoft.com/office/powerpoint/2010/main" val="3365126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a:t>Old </a:t>
            </a:r>
            <a:br>
              <a:rPr lang="en-US" dirty="0"/>
            </a:br>
            <a:r>
              <a:rPr lang="en-US" dirty="0"/>
              <a:t>Adam</a:t>
            </a:r>
          </a:p>
        </p:txBody>
      </p:sp>
      <p:pic>
        <p:nvPicPr>
          <p:cNvPr id="5" name="Content Placeholder 4" descr="A person sitting on a bench&#10;&#10;Description automatically generated">
            <a:extLst>
              <a:ext uri="{FF2B5EF4-FFF2-40B4-BE49-F238E27FC236}">
                <a16:creationId xmlns:a16="http://schemas.microsoft.com/office/drawing/2014/main" id="{3393B6C4-3F7C-CC4C-89EB-A706A61D9234}"/>
              </a:ext>
            </a:extLst>
          </p:cNvPr>
          <p:cNvPicPr>
            <a:picLocks noGrp="1" noChangeAspect="1"/>
          </p:cNvPicPr>
          <p:nvPr>
            <p:ph idx="1"/>
          </p:nvPr>
        </p:nvPicPr>
        <p:blipFill>
          <a:blip r:embed="rId2"/>
          <a:stretch>
            <a:fillRect/>
          </a:stretch>
        </p:blipFill>
        <p:spPr>
          <a:xfrm>
            <a:off x="2872740" y="0"/>
            <a:ext cx="5245608" cy="6557010"/>
          </a:xfrm>
        </p:spPr>
      </p:pic>
      <p:pic>
        <p:nvPicPr>
          <p:cNvPr id="7" name="Picture 6" descr="A group of people posing for the camera&#10;&#10;Description automatically generated">
            <a:extLst>
              <a:ext uri="{FF2B5EF4-FFF2-40B4-BE49-F238E27FC236}">
                <a16:creationId xmlns:a16="http://schemas.microsoft.com/office/drawing/2014/main" id="{BA896940-240D-8A4F-8EB6-99824F7ABE81}"/>
              </a:ext>
            </a:extLst>
          </p:cNvPr>
          <p:cNvPicPr>
            <a:picLocks noChangeAspect="1"/>
          </p:cNvPicPr>
          <p:nvPr/>
        </p:nvPicPr>
        <p:blipFill>
          <a:blip r:embed="rId3"/>
          <a:stretch>
            <a:fillRect/>
          </a:stretch>
        </p:blipFill>
        <p:spPr>
          <a:xfrm>
            <a:off x="8861044" y="4258310"/>
            <a:ext cx="2870200" cy="2298700"/>
          </a:xfrm>
          <a:prstGeom prst="rect">
            <a:avLst/>
          </a:prstGeom>
        </p:spPr>
      </p:pic>
      <p:pic>
        <p:nvPicPr>
          <p:cNvPr id="9" name="Picture 8" descr="A person wearing a suit and tie&#10;&#10;Description automatically generated">
            <a:extLst>
              <a:ext uri="{FF2B5EF4-FFF2-40B4-BE49-F238E27FC236}">
                <a16:creationId xmlns:a16="http://schemas.microsoft.com/office/drawing/2014/main" id="{0A5C96AA-6FEA-C24B-A89B-E17200B35235}"/>
              </a:ext>
            </a:extLst>
          </p:cNvPr>
          <p:cNvPicPr>
            <a:picLocks noChangeAspect="1"/>
          </p:cNvPicPr>
          <p:nvPr/>
        </p:nvPicPr>
        <p:blipFill>
          <a:blip r:embed="rId4"/>
          <a:stretch>
            <a:fillRect/>
          </a:stretch>
        </p:blipFill>
        <p:spPr>
          <a:xfrm>
            <a:off x="9243060" y="3810"/>
            <a:ext cx="2374900" cy="4254500"/>
          </a:xfrm>
          <a:prstGeom prst="rect">
            <a:avLst/>
          </a:prstGeom>
        </p:spPr>
      </p:pic>
    </p:spTree>
    <p:extLst>
      <p:ext uri="{BB962C8B-B14F-4D97-AF65-F5344CB8AC3E}">
        <p14:creationId xmlns:p14="http://schemas.microsoft.com/office/powerpoint/2010/main" val="317657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endParaRPr lang="en-US" dirty="0"/>
          </a:p>
        </p:txBody>
      </p:sp>
      <p:pic>
        <p:nvPicPr>
          <p:cNvPr id="5" name="Content Placeholder 4" descr="A person posing for a photo&#10;&#10;Description automatically generated">
            <a:extLst>
              <a:ext uri="{FF2B5EF4-FFF2-40B4-BE49-F238E27FC236}">
                <a16:creationId xmlns:a16="http://schemas.microsoft.com/office/drawing/2014/main" id="{B46DC957-5B29-A145-89D2-1A82114D8518}"/>
              </a:ext>
            </a:extLst>
          </p:cNvPr>
          <p:cNvPicPr>
            <a:picLocks noGrp="1" noChangeAspect="1"/>
          </p:cNvPicPr>
          <p:nvPr>
            <p:ph idx="1"/>
          </p:nvPr>
        </p:nvPicPr>
        <p:blipFill>
          <a:blip r:embed="rId2"/>
          <a:stretch>
            <a:fillRect/>
          </a:stretch>
        </p:blipFill>
        <p:spPr>
          <a:xfrm>
            <a:off x="694944" y="-1"/>
            <a:ext cx="5084064" cy="6606147"/>
          </a:xfrm>
        </p:spPr>
      </p:pic>
      <p:pic>
        <p:nvPicPr>
          <p:cNvPr id="7" name="Picture 6" descr="A group of people posing for a photo&#10;&#10;Description automatically generated">
            <a:extLst>
              <a:ext uri="{FF2B5EF4-FFF2-40B4-BE49-F238E27FC236}">
                <a16:creationId xmlns:a16="http://schemas.microsoft.com/office/drawing/2014/main" id="{E1249A00-F3B3-F546-B51D-9CE552B88A2F}"/>
              </a:ext>
            </a:extLst>
          </p:cNvPr>
          <p:cNvPicPr>
            <a:picLocks noChangeAspect="1"/>
          </p:cNvPicPr>
          <p:nvPr/>
        </p:nvPicPr>
        <p:blipFill>
          <a:blip r:embed="rId3"/>
          <a:stretch>
            <a:fillRect/>
          </a:stretch>
        </p:blipFill>
        <p:spPr>
          <a:xfrm>
            <a:off x="6096000" y="0"/>
            <a:ext cx="5638800" cy="6858000"/>
          </a:xfrm>
          <a:prstGeom prst="rect">
            <a:avLst/>
          </a:prstGeom>
        </p:spPr>
      </p:pic>
    </p:spTree>
    <p:extLst>
      <p:ext uri="{BB962C8B-B14F-4D97-AF65-F5344CB8AC3E}">
        <p14:creationId xmlns:p14="http://schemas.microsoft.com/office/powerpoint/2010/main" val="410176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3F48-B302-AD44-8A19-DEAD7B375FD7}"/>
              </a:ext>
            </a:extLst>
          </p:cNvPr>
          <p:cNvSpPr>
            <a:spLocks noGrp="1"/>
          </p:cNvSpPr>
          <p:nvPr>
            <p:ph type="title"/>
          </p:nvPr>
        </p:nvSpPr>
        <p:spPr/>
        <p:txBody>
          <a:bodyPr/>
          <a:lstStyle/>
          <a:p>
            <a:r>
              <a:rPr lang="en-US" dirty="0"/>
              <a:t>Historical Backdrop</a:t>
            </a:r>
          </a:p>
        </p:txBody>
      </p:sp>
      <p:sp>
        <p:nvSpPr>
          <p:cNvPr id="3" name="Content Placeholder 2">
            <a:extLst>
              <a:ext uri="{FF2B5EF4-FFF2-40B4-BE49-F238E27FC236}">
                <a16:creationId xmlns:a16="http://schemas.microsoft.com/office/drawing/2014/main" id="{A47BD4B8-F51C-6449-852F-1F4EB47D2490}"/>
              </a:ext>
            </a:extLst>
          </p:cNvPr>
          <p:cNvSpPr>
            <a:spLocks noGrp="1"/>
          </p:cNvSpPr>
          <p:nvPr>
            <p:ph idx="1"/>
          </p:nvPr>
        </p:nvSpPr>
        <p:spPr>
          <a:xfrm>
            <a:off x="1371600" y="1638300"/>
            <a:ext cx="9601200" cy="3581400"/>
          </a:xfrm>
        </p:spPr>
        <p:txBody>
          <a:bodyPr/>
          <a:lstStyle/>
          <a:p>
            <a:r>
              <a:rPr lang="en-US" dirty="0"/>
              <a:t>The Industrial Revolution</a:t>
            </a:r>
          </a:p>
          <a:p>
            <a:pPr lvl="1"/>
            <a:r>
              <a:rPr lang="en-US" dirty="0"/>
              <a:t>1800s (1830-1850 for melodrama zenith)</a:t>
            </a:r>
          </a:p>
          <a:p>
            <a:pPr lvl="1"/>
            <a:r>
              <a:rPr lang="en-US" dirty="0"/>
              <a:t>Shift from rural to urban living</a:t>
            </a:r>
          </a:p>
          <a:p>
            <a:pPr lvl="1"/>
            <a:r>
              <a:rPr lang="en-US" dirty="0"/>
              <a:t>Science/Machinery shift the economy: Some achieve great wealth, most end up for poor.  Think of any  Dickens classic (Oliver Twist, Great Expectations, David Copperfield, Bleak House, etc.) </a:t>
            </a:r>
          </a:p>
        </p:txBody>
      </p:sp>
      <p:pic>
        <p:nvPicPr>
          <p:cNvPr id="5" name="Picture 4">
            <a:extLst>
              <a:ext uri="{FF2B5EF4-FFF2-40B4-BE49-F238E27FC236}">
                <a16:creationId xmlns:a16="http://schemas.microsoft.com/office/drawing/2014/main" id="{6415E157-3FEA-874B-9129-8DC1C750196B}"/>
              </a:ext>
            </a:extLst>
          </p:cNvPr>
          <p:cNvPicPr>
            <a:picLocks noChangeAspect="1"/>
          </p:cNvPicPr>
          <p:nvPr/>
        </p:nvPicPr>
        <p:blipFill>
          <a:blip r:embed="rId2"/>
          <a:stretch>
            <a:fillRect/>
          </a:stretch>
        </p:blipFill>
        <p:spPr>
          <a:xfrm>
            <a:off x="1006734" y="4083050"/>
            <a:ext cx="9966066" cy="2774950"/>
          </a:xfrm>
          <a:prstGeom prst="rect">
            <a:avLst/>
          </a:prstGeom>
        </p:spPr>
      </p:pic>
    </p:spTree>
    <p:extLst>
      <p:ext uri="{BB962C8B-B14F-4D97-AF65-F5344CB8AC3E}">
        <p14:creationId xmlns:p14="http://schemas.microsoft.com/office/powerpoint/2010/main" val="240220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5" name="Content Placeholder 4" descr="A vintage photo of a person&#10;&#10;Description automatically generated">
            <a:extLst>
              <a:ext uri="{FF2B5EF4-FFF2-40B4-BE49-F238E27FC236}">
                <a16:creationId xmlns:a16="http://schemas.microsoft.com/office/drawing/2014/main" id="{450F18A0-C02E-DC4F-A860-63B82B221B49}"/>
              </a:ext>
            </a:extLst>
          </p:cNvPr>
          <p:cNvPicPr>
            <a:picLocks noGrp="1" noChangeAspect="1"/>
          </p:cNvPicPr>
          <p:nvPr>
            <p:ph idx="1"/>
          </p:nvPr>
        </p:nvPicPr>
        <p:blipFill>
          <a:blip r:embed="rId2"/>
          <a:stretch>
            <a:fillRect/>
          </a:stretch>
        </p:blipFill>
        <p:spPr>
          <a:xfrm>
            <a:off x="694944" y="0"/>
            <a:ext cx="5596128" cy="7813464"/>
          </a:xfrm>
        </p:spPr>
      </p:pic>
      <p:pic>
        <p:nvPicPr>
          <p:cNvPr id="7" name="Picture 6" descr="A group of people posing for a photo&#10;&#10;Description automatically generated">
            <a:extLst>
              <a:ext uri="{FF2B5EF4-FFF2-40B4-BE49-F238E27FC236}">
                <a16:creationId xmlns:a16="http://schemas.microsoft.com/office/drawing/2014/main" id="{FDA8A421-ED55-4C4F-A329-1642F6C65E06}"/>
              </a:ext>
            </a:extLst>
          </p:cNvPr>
          <p:cNvPicPr>
            <a:picLocks noChangeAspect="1"/>
          </p:cNvPicPr>
          <p:nvPr/>
        </p:nvPicPr>
        <p:blipFill>
          <a:blip r:embed="rId3"/>
          <a:stretch>
            <a:fillRect/>
          </a:stretch>
        </p:blipFill>
        <p:spPr>
          <a:xfrm>
            <a:off x="6377316" y="817372"/>
            <a:ext cx="5814683" cy="5656580"/>
          </a:xfrm>
          <a:prstGeom prst="rect">
            <a:avLst/>
          </a:prstGeom>
        </p:spPr>
      </p:pic>
    </p:spTree>
    <p:extLst>
      <p:ext uri="{BB962C8B-B14F-4D97-AF65-F5344CB8AC3E}">
        <p14:creationId xmlns:p14="http://schemas.microsoft.com/office/powerpoint/2010/main" val="88846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5" name="Content Placeholder 4" descr="A person wearing a black dress&#10;&#10;Description automatically generated">
            <a:extLst>
              <a:ext uri="{FF2B5EF4-FFF2-40B4-BE49-F238E27FC236}">
                <a16:creationId xmlns:a16="http://schemas.microsoft.com/office/drawing/2014/main" id="{E250299E-1F11-8C4C-A176-5FFDDF9DD251}"/>
              </a:ext>
            </a:extLst>
          </p:cNvPr>
          <p:cNvPicPr>
            <a:picLocks noGrp="1" noChangeAspect="1"/>
          </p:cNvPicPr>
          <p:nvPr>
            <p:ph idx="1"/>
          </p:nvPr>
        </p:nvPicPr>
        <p:blipFill>
          <a:blip r:embed="rId2"/>
          <a:stretch>
            <a:fillRect/>
          </a:stretch>
        </p:blipFill>
        <p:spPr>
          <a:xfrm>
            <a:off x="694944" y="27431"/>
            <a:ext cx="5669280" cy="7089921"/>
          </a:xfrm>
        </p:spPr>
      </p:pic>
      <p:pic>
        <p:nvPicPr>
          <p:cNvPr id="7" name="Picture 6" descr="A picture containing photo, man, old, table&#10;&#10;Description automatically generated">
            <a:extLst>
              <a:ext uri="{FF2B5EF4-FFF2-40B4-BE49-F238E27FC236}">
                <a16:creationId xmlns:a16="http://schemas.microsoft.com/office/drawing/2014/main" id="{E3B294D6-0C46-DF40-BCD2-C3477FA1FD3B}"/>
              </a:ext>
            </a:extLst>
          </p:cNvPr>
          <p:cNvPicPr>
            <a:picLocks noChangeAspect="1"/>
          </p:cNvPicPr>
          <p:nvPr/>
        </p:nvPicPr>
        <p:blipFill>
          <a:blip r:embed="rId3"/>
          <a:stretch>
            <a:fillRect/>
          </a:stretch>
        </p:blipFill>
        <p:spPr>
          <a:xfrm>
            <a:off x="7131318" y="742950"/>
            <a:ext cx="4457178" cy="6858000"/>
          </a:xfrm>
          <a:prstGeom prst="rect">
            <a:avLst/>
          </a:prstGeom>
        </p:spPr>
      </p:pic>
    </p:spTree>
    <p:extLst>
      <p:ext uri="{BB962C8B-B14F-4D97-AF65-F5344CB8AC3E}">
        <p14:creationId xmlns:p14="http://schemas.microsoft.com/office/powerpoint/2010/main" val="404416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normAutofit fontScale="90000"/>
          </a:bodyPr>
          <a:lstStyle/>
          <a:p>
            <a:r>
              <a:rPr lang="en-US" dirty="0"/>
              <a:t>Ushers/</a:t>
            </a:r>
            <a:br>
              <a:rPr lang="en-US" dirty="0"/>
            </a:br>
            <a:r>
              <a:rPr lang="en-US" dirty="0"/>
              <a:t>Cell phone</a:t>
            </a:r>
            <a:br>
              <a:rPr lang="en-US" dirty="0"/>
            </a:br>
            <a:r>
              <a:rPr lang="en-US" dirty="0"/>
              <a:t>Song</a:t>
            </a:r>
          </a:p>
        </p:txBody>
      </p:sp>
      <p:pic>
        <p:nvPicPr>
          <p:cNvPr id="5" name="Content Placeholder 4" descr="A person wearing a costume&#10;&#10;Description automatically generated">
            <a:extLst>
              <a:ext uri="{FF2B5EF4-FFF2-40B4-BE49-F238E27FC236}">
                <a16:creationId xmlns:a16="http://schemas.microsoft.com/office/drawing/2014/main" id="{DAC1A1E7-037F-EE43-ABC7-7ABFA63CF6E5}"/>
              </a:ext>
            </a:extLst>
          </p:cNvPr>
          <p:cNvPicPr>
            <a:picLocks noGrp="1" noChangeAspect="1"/>
          </p:cNvPicPr>
          <p:nvPr>
            <p:ph idx="1"/>
          </p:nvPr>
        </p:nvPicPr>
        <p:blipFill>
          <a:blip r:embed="rId2"/>
          <a:stretch>
            <a:fillRect/>
          </a:stretch>
        </p:blipFill>
        <p:spPr>
          <a:xfrm>
            <a:off x="3895344" y="0"/>
            <a:ext cx="5468112" cy="7290816"/>
          </a:xfrm>
        </p:spPr>
      </p:pic>
    </p:spTree>
    <p:extLst>
      <p:ext uri="{BB962C8B-B14F-4D97-AF65-F5344CB8AC3E}">
        <p14:creationId xmlns:p14="http://schemas.microsoft.com/office/powerpoint/2010/main" val="2822533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5" name="Content Placeholder 4" descr="A group of people in a room&#10;&#10;Description automatically generated">
            <a:extLst>
              <a:ext uri="{FF2B5EF4-FFF2-40B4-BE49-F238E27FC236}">
                <a16:creationId xmlns:a16="http://schemas.microsoft.com/office/drawing/2014/main" id="{8DD08C6F-4CC4-AF4E-9ECD-F0DB427254AF}"/>
              </a:ext>
            </a:extLst>
          </p:cNvPr>
          <p:cNvPicPr>
            <a:picLocks noGrp="1" noChangeAspect="1"/>
          </p:cNvPicPr>
          <p:nvPr>
            <p:ph idx="1"/>
          </p:nvPr>
        </p:nvPicPr>
        <p:blipFill>
          <a:blip r:embed="rId2"/>
          <a:stretch>
            <a:fillRect/>
          </a:stretch>
        </p:blipFill>
        <p:spPr>
          <a:xfrm>
            <a:off x="694944" y="0"/>
            <a:ext cx="10802112" cy="6751320"/>
          </a:xfrm>
        </p:spPr>
      </p:pic>
    </p:spTree>
    <p:extLst>
      <p:ext uri="{BB962C8B-B14F-4D97-AF65-F5344CB8AC3E}">
        <p14:creationId xmlns:p14="http://schemas.microsoft.com/office/powerpoint/2010/main" val="4233723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5" name="Content Placeholder 4" descr="A person standing next to a cow&#10;&#10;Description automatically generated">
            <a:extLst>
              <a:ext uri="{FF2B5EF4-FFF2-40B4-BE49-F238E27FC236}">
                <a16:creationId xmlns:a16="http://schemas.microsoft.com/office/drawing/2014/main" id="{CCEB554D-A295-DF43-946F-06B0115F3134}"/>
              </a:ext>
            </a:extLst>
          </p:cNvPr>
          <p:cNvPicPr>
            <a:picLocks noGrp="1" noChangeAspect="1"/>
          </p:cNvPicPr>
          <p:nvPr>
            <p:ph idx="1"/>
          </p:nvPr>
        </p:nvPicPr>
        <p:blipFill>
          <a:blip r:embed="rId2"/>
          <a:stretch>
            <a:fillRect/>
          </a:stretch>
        </p:blipFill>
        <p:spPr>
          <a:xfrm>
            <a:off x="694944" y="0"/>
            <a:ext cx="5065776" cy="6503361"/>
          </a:xfrm>
        </p:spPr>
      </p:pic>
      <p:pic>
        <p:nvPicPr>
          <p:cNvPr id="8" name="Picture 7" descr="A close up of a coat&#10;&#10;Description automatically generated">
            <a:extLst>
              <a:ext uri="{FF2B5EF4-FFF2-40B4-BE49-F238E27FC236}">
                <a16:creationId xmlns:a16="http://schemas.microsoft.com/office/drawing/2014/main" id="{93042EB6-E84A-D044-9CA3-C3C6C3B20CFC}"/>
              </a:ext>
            </a:extLst>
          </p:cNvPr>
          <p:cNvPicPr>
            <a:picLocks noChangeAspect="1"/>
          </p:cNvPicPr>
          <p:nvPr/>
        </p:nvPicPr>
        <p:blipFill>
          <a:blip r:embed="rId3"/>
          <a:stretch>
            <a:fillRect/>
          </a:stretch>
        </p:blipFill>
        <p:spPr>
          <a:xfrm>
            <a:off x="7349136" y="354639"/>
            <a:ext cx="3879696" cy="6567348"/>
          </a:xfrm>
          <a:prstGeom prst="rect">
            <a:avLst/>
          </a:prstGeom>
        </p:spPr>
      </p:pic>
    </p:spTree>
    <p:extLst>
      <p:ext uri="{BB962C8B-B14F-4D97-AF65-F5344CB8AC3E}">
        <p14:creationId xmlns:p14="http://schemas.microsoft.com/office/powerpoint/2010/main" val="20698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a:t>Male Townsfolk</a:t>
            </a:r>
          </a:p>
        </p:txBody>
      </p:sp>
      <p:pic>
        <p:nvPicPr>
          <p:cNvPr id="5" name="Content Placeholder 4" descr="A group of people standing in front of a crowd&#10;&#10;Description automatically generated">
            <a:extLst>
              <a:ext uri="{FF2B5EF4-FFF2-40B4-BE49-F238E27FC236}">
                <a16:creationId xmlns:a16="http://schemas.microsoft.com/office/drawing/2014/main" id="{E7E46F61-A65D-2244-9F00-21078C3392BC}"/>
              </a:ext>
            </a:extLst>
          </p:cNvPr>
          <p:cNvPicPr>
            <a:picLocks noGrp="1" noChangeAspect="1"/>
          </p:cNvPicPr>
          <p:nvPr>
            <p:ph idx="1"/>
          </p:nvPr>
        </p:nvPicPr>
        <p:blipFill>
          <a:blip r:embed="rId2"/>
          <a:stretch>
            <a:fillRect/>
          </a:stretch>
        </p:blipFill>
        <p:spPr>
          <a:xfrm>
            <a:off x="5217668" y="530324"/>
            <a:ext cx="6559804" cy="4890036"/>
          </a:xfrm>
        </p:spPr>
      </p:pic>
      <p:pic>
        <p:nvPicPr>
          <p:cNvPr id="7" name="Picture 6" descr="A group of people in uniform&#10;&#10;Description automatically generated">
            <a:extLst>
              <a:ext uri="{FF2B5EF4-FFF2-40B4-BE49-F238E27FC236}">
                <a16:creationId xmlns:a16="http://schemas.microsoft.com/office/drawing/2014/main" id="{26464F8B-2B12-454B-893B-61B62348401B}"/>
              </a:ext>
            </a:extLst>
          </p:cNvPr>
          <p:cNvPicPr>
            <a:picLocks noChangeAspect="1"/>
          </p:cNvPicPr>
          <p:nvPr/>
        </p:nvPicPr>
        <p:blipFill>
          <a:blip r:embed="rId3"/>
          <a:stretch>
            <a:fillRect/>
          </a:stretch>
        </p:blipFill>
        <p:spPr>
          <a:xfrm>
            <a:off x="694944" y="701247"/>
            <a:ext cx="4371340" cy="5709505"/>
          </a:xfrm>
          <a:prstGeom prst="rect">
            <a:avLst/>
          </a:prstGeom>
        </p:spPr>
      </p:pic>
    </p:spTree>
    <p:extLst>
      <p:ext uri="{BB962C8B-B14F-4D97-AF65-F5344CB8AC3E}">
        <p14:creationId xmlns:p14="http://schemas.microsoft.com/office/powerpoint/2010/main" val="288328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a:t>Female Townsfolk</a:t>
            </a:r>
          </a:p>
        </p:txBody>
      </p:sp>
      <p:pic>
        <p:nvPicPr>
          <p:cNvPr id="5" name="Content Placeholder 4" descr="A group of people posing for a photo&#10;&#10;Description automatically generated">
            <a:extLst>
              <a:ext uri="{FF2B5EF4-FFF2-40B4-BE49-F238E27FC236}">
                <a16:creationId xmlns:a16="http://schemas.microsoft.com/office/drawing/2014/main" id="{9104D1CF-3EFA-A342-8AAA-653FC3B28747}"/>
              </a:ext>
            </a:extLst>
          </p:cNvPr>
          <p:cNvPicPr>
            <a:picLocks noGrp="1" noChangeAspect="1"/>
          </p:cNvPicPr>
          <p:nvPr>
            <p:ph idx="1"/>
          </p:nvPr>
        </p:nvPicPr>
        <p:blipFill>
          <a:blip r:embed="rId2"/>
          <a:stretch>
            <a:fillRect/>
          </a:stretch>
        </p:blipFill>
        <p:spPr>
          <a:xfrm>
            <a:off x="1686913" y="1170432"/>
            <a:ext cx="9563228" cy="5373624"/>
          </a:xfrm>
        </p:spPr>
      </p:pic>
    </p:spTree>
    <p:extLst>
      <p:ext uri="{BB962C8B-B14F-4D97-AF65-F5344CB8AC3E}">
        <p14:creationId xmlns:p14="http://schemas.microsoft.com/office/powerpoint/2010/main" val="3753985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918E-C94F-D942-BBAF-76FC3E228D90}"/>
              </a:ext>
            </a:extLst>
          </p:cNvPr>
          <p:cNvSpPr>
            <a:spLocks noGrp="1"/>
          </p:cNvSpPr>
          <p:nvPr>
            <p:ph type="title"/>
          </p:nvPr>
        </p:nvSpPr>
        <p:spPr/>
        <p:txBody>
          <a:bodyPr/>
          <a:lstStyle/>
          <a:p>
            <a:endParaRPr lang="en-US"/>
          </a:p>
        </p:txBody>
      </p:sp>
      <p:pic>
        <p:nvPicPr>
          <p:cNvPr id="5" name="Content Placeholder 4" descr="A group of people sitting posing for the camera&#10;&#10;Description automatically generated">
            <a:extLst>
              <a:ext uri="{FF2B5EF4-FFF2-40B4-BE49-F238E27FC236}">
                <a16:creationId xmlns:a16="http://schemas.microsoft.com/office/drawing/2014/main" id="{D3889351-9669-464D-A45E-66D629553801}"/>
              </a:ext>
            </a:extLst>
          </p:cNvPr>
          <p:cNvPicPr>
            <a:picLocks noGrp="1" noChangeAspect="1"/>
          </p:cNvPicPr>
          <p:nvPr>
            <p:ph idx="1"/>
          </p:nvPr>
        </p:nvPicPr>
        <p:blipFill>
          <a:blip r:embed="rId2"/>
          <a:stretch>
            <a:fillRect/>
          </a:stretch>
        </p:blipFill>
        <p:spPr>
          <a:xfrm>
            <a:off x="4729200" y="381000"/>
            <a:ext cx="6758264" cy="4337304"/>
          </a:xfrm>
        </p:spPr>
      </p:pic>
      <p:pic>
        <p:nvPicPr>
          <p:cNvPr id="7" name="Picture 6" descr="A group of people around each other&#10;&#10;Description automatically generated">
            <a:extLst>
              <a:ext uri="{FF2B5EF4-FFF2-40B4-BE49-F238E27FC236}">
                <a16:creationId xmlns:a16="http://schemas.microsoft.com/office/drawing/2014/main" id="{813EDFF9-84C9-5A47-A8BE-606C843F0FCD}"/>
              </a:ext>
            </a:extLst>
          </p:cNvPr>
          <p:cNvPicPr>
            <a:picLocks noChangeAspect="1"/>
          </p:cNvPicPr>
          <p:nvPr/>
        </p:nvPicPr>
        <p:blipFill>
          <a:blip r:embed="rId3"/>
          <a:stretch>
            <a:fillRect/>
          </a:stretch>
        </p:blipFill>
        <p:spPr>
          <a:xfrm>
            <a:off x="862584" y="152400"/>
            <a:ext cx="3810000" cy="5715000"/>
          </a:xfrm>
          <a:prstGeom prst="rect">
            <a:avLst/>
          </a:prstGeom>
        </p:spPr>
      </p:pic>
    </p:spTree>
    <p:extLst>
      <p:ext uri="{BB962C8B-B14F-4D97-AF65-F5344CB8AC3E}">
        <p14:creationId xmlns:p14="http://schemas.microsoft.com/office/powerpoint/2010/main" val="2224579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5" name="Content Placeholder 4" descr="A person wearing a suit and tie&#10;&#10;Description automatically generated">
            <a:extLst>
              <a:ext uri="{FF2B5EF4-FFF2-40B4-BE49-F238E27FC236}">
                <a16:creationId xmlns:a16="http://schemas.microsoft.com/office/drawing/2014/main" id="{EE64A9D0-2A11-C744-B39F-5EB7E235583F}"/>
              </a:ext>
            </a:extLst>
          </p:cNvPr>
          <p:cNvPicPr>
            <a:picLocks noGrp="1" noChangeAspect="1"/>
          </p:cNvPicPr>
          <p:nvPr>
            <p:ph idx="1"/>
          </p:nvPr>
        </p:nvPicPr>
        <p:blipFill>
          <a:blip r:embed="rId2"/>
          <a:stretch>
            <a:fillRect/>
          </a:stretch>
        </p:blipFill>
        <p:spPr>
          <a:xfrm>
            <a:off x="694944" y="-1"/>
            <a:ext cx="9162288" cy="6830069"/>
          </a:xfrm>
        </p:spPr>
      </p:pic>
    </p:spTree>
    <p:extLst>
      <p:ext uri="{BB962C8B-B14F-4D97-AF65-F5344CB8AC3E}">
        <p14:creationId xmlns:p14="http://schemas.microsoft.com/office/powerpoint/2010/main" val="3042030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7" name="Freeform: Shape 16">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59CA629D-580D-B349-94EF-1E3494445435}"/>
              </a:ext>
            </a:extLst>
          </p:cNvPr>
          <p:cNvSpPr>
            <a:spLocks noGrp="1"/>
          </p:cNvSpPr>
          <p:nvPr>
            <p:ph type="title"/>
          </p:nvPr>
        </p:nvSpPr>
        <p:spPr>
          <a:xfrm>
            <a:off x="1084006" y="1086143"/>
            <a:ext cx="9969910" cy="3540448"/>
          </a:xfrm>
        </p:spPr>
        <p:txBody>
          <a:bodyPr vert="horz" lIns="91440" tIns="45720" rIns="91440" bIns="45720" rtlCol="0" anchor="b">
            <a:normAutofit/>
          </a:bodyPr>
          <a:lstStyle/>
          <a:p>
            <a:pPr algn="ctr"/>
            <a:r>
              <a:rPr lang="en-US" dirty="0"/>
              <a:t>Ancestors/Ghosts!</a:t>
            </a:r>
          </a:p>
        </p:txBody>
      </p:sp>
      <p:sp>
        <p:nvSpPr>
          <p:cNvPr id="4" name="Text Placeholder 3">
            <a:extLst>
              <a:ext uri="{FF2B5EF4-FFF2-40B4-BE49-F238E27FC236}">
                <a16:creationId xmlns:a16="http://schemas.microsoft.com/office/drawing/2014/main" id="{616531CE-21EB-414E-9BC8-C7A1F4506164}"/>
              </a:ext>
            </a:extLst>
          </p:cNvPr>
          <p:cNvSpPr>
            <a:spLocks noGrp="1"/>
          </p:cNvSpPr>
          <p:nvPr>
            <p:ph type="body" idx="1"/>
          </p:nvPr>
        </p:nvSpPr>
        <p:spPr>
          <a:xfrm>
            <a:off x="752858" y="5515897"/>
            <a:ext cx="10674117" cy="715221"/>
          </a:xfrm>
        </p:spPr>
        <p:txBody>
          <a:bodyPr vert="horz" lIns="91440" tIns="45720" rIns="91440" bIns="45720" rtlCol="0">
            <a:normAutofit/>
          </a:bodyPr>
          <a:lstStyle/>
          <a:p>
            <a:pPr algn="ctr"/>
            <a:r>
              <a:rPr lang="en-US" sz="2300" dirty="0"/>
              <a:t>Boo!</a:t>
            </a:r>
          </a:p>
        </p:txBody>
      </p:sp>
      <p:sp>
        <p:nvSpPr>
          <p:cNvPr id="19" name="Rectangle 18">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Tree>
    <p:extLst>
      <p:ext uri="{BB962C8B-B14F-4D97-AF65-F5344CB8AC3E}">
        <p14:creationId xmlns:p14="http://schemas.microsoft.com/office/powerpoint/2010/main" val="2366177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94FB-3C1A-0D42-BEC5-4CAA70195B87}"/>
              </a:ext>
            </a:extLst>
          </p:cNvPr>
          <p:cNvSpPr>
            <a:spLocks noGrp="1"/>
          </p:cNvSpPr>
          <p:nvPr>
            <p:ph type="title"/>
          </p:nvPr>
        </p:nvSpPr>
        <p:spPr/>
        <p:txBody>
          <a:bodyPr/>
          <a:lstStyle/>
          <a:p>
            <a:r>
              <a:rPr lang="en-US" dirty="0"/>
              <a:t>Living Conditions</a:t>
            </a:r>
          </a:p>
        </p:txBody>
      </p:sp>
      <p:sp>
        <p:nvSpPr>
          <p:cNvPr id="3" name="Content Placeholder 2">
            <a:extLst>
              <a:ext uri="{FF2B5EF4-FFF2-40B4-BE49-F238E27FC236}">
                <a16:creationId xmlns:a16="http://schemas.microsoft.com/office/drawing/2014/main" id="{5DB80F3F-2948-F44A-8754-3AEBE06FD8C6}"/>
              </a:ext>
            </a:extLst>
          </p:cNvPr>
          <p:cNvSpPr>
            <a:spLocks noGrp="1"/>
          </p:cNvSpPr>
          <p:nvPr>
            <p:ph idx="1"/>
          </p:nvPr>
        </p:nvSpPr>
        <p:spPr>
          <a:xfrm>
            <a:off x="1371600" y="1638300"/>
            <a:ext cx="9601200" cy="3581400"/>
          </a:xfrm>
        </p:spPr>
        <p:txBody>
          <a:bodyPr/>
          <a:lstStyle/>
          <a:p>
            <a:r>
              <a:rPr lang="en-US" dirty="0"/>
              <a:t>Overcrowding</a:t>
            </a:r>
          </a:p>
          <a:p>
            <a:r>
              <a:rPr lang="en-US" dirty="0"/>
              <a:t>Disease</a:t>
            </a:r>
          </a:p>
          <a:p>
            <a:r>
              <a:rPr lang="en-US" dirty="0"/>
              <a:t>Alcoholism</a:t>
            </a:r>
          </a:p>
          <a:p>
            <a:r>
              <a:rPr lang="en-US" dirty="0"/>
              <a:t>A sense of helplessness in the face of extraordinary wealth</a:t>
            </a:r>
          </a:p>
        </p:txBody>
      </p:sp>
      <p:pic>
        <p:nvPicPr>
          <p:cNvPr id="5" name="Picture 4">
            <a:extLst>
              <a:ext uri="{FF2B5EF4-FFF2-40B4-BE49-F238E27FC236}">
                <a16:creationId xmlns:a16="http://schemas.microsoft.com/office/drawing/2014/main" id="{BE312667-A306-0548-BCE7-12CF86C3D9C3}"/>
              </a:ext>
            </a:extLst>
          </p:cNvPr>
          <p:cNvPicPr>
            <a:picLocks noChangeAspect="1"/>
          </p:cNvPicPr>
          <p:nvPr/>
        </p:nvPicPr>
        <p:blipFill>
          <a:blip r:embed="rId2"/>
          <a:stretch>
            <a:fillRect/>
          </a:stretch>
        </p:blipFill>
        <p:spPr>
          <a:xfrm>
            <a:off x="2055283" y="3429000"/>
            <a:ext cx="7630583" cy="3331983"/>
          </a:xfrm>
          <a:prstGeom prst="rect">
            <a:avLst/>
          </a:prstGeom>
        </p:spPr>
      </p:pic>
    </p:spTree>
    <p:extLst>
      <p:ext uri="{BB962C8B-B14F-4D97-AF65-F5344CB8AC3E}">
        <p14:creationId xmlns:p14="http://schemas.microsoft.com/office/powerpoint/2010/main" val="3234638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9" name="Picture 8" descr="A picture containing text, shirt&#10;&#10;Description automatically generated">
            <a:extLst>
              <a:ext uri="{FF2B5EF4-FFF2-40B4-BE49-F238E27FC236}">
                <a16:creationId xmlns:a16="http://schemas.microsoft.com/office/drawing/2014/main" id="{06BBC3C1-36FC-6D4B-99AC-560CF0ABA5E9}"/>
              </a:ext>
            </a:extLst>
          </p:cNvPr>
          <p:cNvPicPr>
            <a:picLocks noChangeAspect="1"/>
          </p:cNvPicPr>
          <p:nvPr/>
        </p:nvPicPr>
        <p:blipFill>
          <a:blip r:embed="rId2"/>
          <a:stretch>
            <a:fillRect/>
          </a:stretch>
        </p:blipFill>
        <p:spPr>
          <a:xfrm>
            <a:off x="7047216" y="-32004"/>
            <a:ext cx="5144784" cy="6858000"/>
          </a:xfrm>
          <a:prstGeom prst="rect">
            <a:avLst/>
          </a:prstGeom>
        </p:spPr>
      </p:pic>
      <p:pic>
        <p:nvPicPr>
          <p:cNvPr id="13" name="Picture 12" descr="A vintage photo of a person&#10;&#10;Description automatically generated">
            <a:extLst>
              <a:ext uri="{FF2B5EF4-FFF2-40B4-BE49-F238E27FC236}">
                <a16:creationId xmlns:a16="http://schemas.microsoft.com/office/drawing/2014/main" id="{DC037EF4-9CEA-BF43-A5F0-8EC9A0DEEDD4}"/>
              </a:ext>
            </a:extLst>
          </p:cNvPr>
          <p:cNvPicPr>
            <a:picLocks noChangeAspect="1"/>
          </p:cNvPicPr>
          <p:nvPr/>
        </p:nvPicPr>
        <p:blipFill>
          <a:blip r:embed="rId3"/>
          <a:stretch>
            <a:fillRect/>
          </a:stretch>
        </p:blipFill>
        <p:spPr>
          <a:xfrm>
            <a:off x="726308" y="-32004"/>
            <a:ext cx="5143500" cy="6858000"/>
          </a:xfrm>
          <a:prstGeom prst="rect">
            <a:avLst/>
          </a:prstGeom>
        </p:spPr>
      </p:pic>
      <p:sp>
        <p:nvSpPr>
          <p:cNvPr id="14" name="Content Placeholder 13">
            <a:extLst>
              <a:ext uri="{FF2B5EF4-FFF2-40B4-BE49-F238E27FC236}">
                <a16:creationId xmlns:a16="http://schemas.microsoft.com/office/drawing/2014/main" id="{A437B88D-B03F-264C-9833-B36D545AE8C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8308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sp>
        <p:nvSpPr>
          <p:cNvPr id="3" name="Content Placeholder 2">
            <a:extLst>
              <a:ext uri="{FF2B5EF4-FFF2-40B4-BE49-F238E27FC236}">
                <a16:creationId xmlns:a16="http://schemas.microsoft.com/office/drawing/2014/main" id="{3D4A7F81-0E71-5E4B-976F-7DC9092F0082}"/>
              </a:ext>
            </a:extLst>
          </p:cNvPr>
          <p:cNvSpPr>
            <a:spLocks noGrp="1"/>
          </p:cNvSpPr>
          <p:nvPr>
            <p:ph idx="1"/>
          </p:nvPr>
        </p:nvSpPr>
        <p:spPr/>
        <p:txBody>
          <a:bodyPr/>
          <a:lstStyle/>
          <a:p>
            <a:endParaRPr lang="en-US"/>
          </a:p>
        </p:txBody>
      </p:sp>
      <p:pic>
        <p:nvPicPr>
          <p:cNvPr id="4" name="Picture 3" descr="A person wearing a costume&#10;&#10;Description automatically generated">
            <a:extLst>
              <a:ext uri="{FF2B5EF4-FFF2-40B4-BE49-F238E27FC236}">
                <a16:creationId xmlns:a16="http://schemas.microsoft.com/office/drawing/2014/main" id="{DBE60120-9FD6-5146-A8E7-AE96DF2043B0}"/>
              </a:ext>
            </a:extLst>
          </p:cNvPr>
          <p:cNvPicPr>
            <a:picLocks noChangeAspect="1"/>
          </p:cNvPicPr>
          <p:nvPr/>
        </p:nvPicPr>
        <p:blipFill>
          <a:blip r:embed="rId2"/>
          <a:stretch>
            <a:fillRect/>
          </a:stretch>
        </p:blipFill>
        <p:spPr>
          <a:xfrm>
            <a:off x="5156315" y="0"/>
            <a:ext cx="3641598" cy="6563106"/>
          </a:xfrm>
          <a:prstGeom prst="rect">
            <a:avLst/>
          </a:prstGeom>
        </p:spPr>
      </p:pic>
      <p:pic>
        <p:nvPicPr>
          <p:cNvPr id="5" name="Picture 4" descr="A picture containing photo, standing, man, sign&#10;&#10;Description automatically generated">
            <a:extLst>
              <a:ext uri="{FF2B5EF4-FFF2-40B4-BE49-F238E27FC236}">
                <a16:creationId xmlns:a16="http://schemas.microsoft.com/office/drawing/2014/main" id="{10819CA7-CDB3-764F-94D3-F6229303A85B}"/>
              </a:ext>
            </a:extLst>
          </p:cNvPr>
          <p:cNvPicPr>
            <a:picLocks noChangeAspect="1"/>
          </p:cNvPicPr>
          <p:nvPr/>
        </p:nvPicPr>
        <p:blipFill>
          <a:blip r:embed="rId3"/>
          <a:stretch>
            <a:fillRect/>
          </a:stretch>
        </p:blipFill>
        <p:spPr>
          <a:xfrm>
            <a:off x="12815" y="0"/>
            <a:ext cx="5143500" cy="6858000"/>
          </a:xfrm>
          <a:prstGeom prst="rect">
            <a:avLst/>
          </a:prstGeom>
        </p:spPr>
      </p:pic>
      <p:pic>
        <p:nvPicPr>
          <p:cNvPr id="6" name="Content Placeholder 4" descr="A person wearing a uniform&#10;&#10;Description automatically generated">
            <a:extLst>
              <a:ext uri="{FF2B5EF4-FFF2-40B4-BE49-F238E27FC236}">
                <a16:creationId xmlns:a16="http://schemas.microsoft.com/office/drawing/2014/main" id="{03EC1F6C-DD08-594D-9B08-2F24C9227435}"/>
              </a:ext>
            </a:extLst>
          </p:cNvPr>
          <p:cNvPicPr>
            <a:picLocks noChangeAspect="1"/>
          </p:cNvPicPr>
          <p:nvPr/>
        </p:nvPicPr>
        <p:blipFill>
          <a:blip r:embed="rId4"/>
          <a:stretch>
            <a:fillRect/>
          </a:stretch>
        </p:blipFill>
        <p:spPr>
          <a:xfrm>
            <a:off x="8692064" y="0"/>
            <a:ext cx="3640519" cy="5230368"/>
          </a:xfrm>
          <a:prstGeom prst="rect">
            <a:avLst/>
          </a:prstGeom>
        </p:spPr>
      </p:pic>
    </p:spTree>
    <p:extLst>
      <p:ext uri="{BB962C8B-B14F-4D97-AF65-F5344CB8AC3E}">
        <p14:creationId xmlns:p14="http://schemas.microsoft.com/office/powerpoint/2010/main" val="899298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D9A0-C1F4-D64D-AC0F-B4DB9E85F5B3}"/>
              </a:ext>
            </a:extLst>
          </p:cNvPr>
          <p:cNvSpPr>
            <a:spLocks noGrp="1"/>
          </p:cNvSpPr>
          <p:nvPr>
            <p:ph type="title"/>
          </p:nvPr>
        </p:nvSpPr>
        <p:spPr>
          <a:xfrm>
            <a:off x="694944" y="0"/>
            <a:ext cx="9601200" cy="1485900"/>
          </a:xfrm>
        </p:spPr>
        <p:txBody>
          <a:bodyPr/>
          <a:lstStyle/>
          <a:p>
            <a:r>
              <a:rPr lang="en-US" dirty="0" err="1"/>
              <a:t>Despard</a:t>
            </a:r>
            <a:endParaRPr lang="en-US" dirty="0"/>
          </a:p>
        </p:txBody>
      </p:sp>
      <p:pic>
        <p:nvPicPr>
          <p:cNvPr id="5" name="Content Placeholder 4" descr="A person wearing a red hat&#10;&#10;Description automatically generated">
            <a:extLst>
              <a:ext uri="{FF2B5EF4-FFF2-40B4-BE49-F238E27FC236}">
                <a16:creationId xmlns:a16="http://schemas.microsoft.com/office/drawing/2014/main" id="{BD95087C-63E0-9C4C-BEDA-586F84B01BF3}"/>
              </a:ext>
            </a:extLst>
          </p:cNvPr>
          <p:cNvPicPr>
            <a:picLocks noGrp="1" noChangeAspect="1"/>
          </p:cNvPicPr>
          <p:nvPr>
            <p:ph idx="1"/>
          </p:nvPr>
        </p:nvPicPr>
        <p:blipFill>
          <a:blip r:embed="rId2"/>
          <a:stretch>
            <a:fillRect/>
          </a:stretch>
        </p:blipFill>
        <p:spPr>
          <a:xfrm>
            <a:off x="4946410" y="59436"/>
            <a:ext cx="3435478" cy="6172218"/>
          </a:xfrm>
        </p:spPr>
      </p:pic>
      <p:pic>
        <p:nvPicPr>
          <p:cNvPr id="7" name="Picture 6" descr="A person wearing a costume&#10;&#10;Description automatically generated">
            <a:extLst>
              <a:ext uri="{FF2B5EF4-FFF2-40B4-BE49-F238E27FC236}">
                <a16:creationId xmlns:a16="http://schemas.microsoft.com/office/drawing/2014/main" id="{832B776B-D258-6941-9DEA-EEDB392BFC0F}"/>
              </a:ext>
            </a:extLst>
          </p:cNvPr>
          <p:cNvPicPr>
            <a:picLocks noChangeAspect="1"/>
          </p:cNvPicPr>
          <p:nvPr/>
        </p:nvPicPr>
        <p:blipFill>
          <a:blip r:embed="rId3"/>
          <a:stretch>
            <a:fillRect/>
          </a:stretch>
        </p:blipFill>
        <p:spPr>
          <a:xfrm>
            <a:off x="8578404" y="674843"/>
            <a:ext cx="3435479" cy="5732342"/>
          </a:xfrm>
          <a:prstGeom prst="rect">
            <a:avLst/>
          </a:prstGeom>
        </p:spPr>
      </p:pic>
      <p:pic>
        <p:nvPicPr>
          <p:cNvPr id="9" name="Picture 8" descr="A picture containing dress&#10;&#10;Description automatically generated">
            <a:extLst>
              <a:ext uri="{FF2B5EF4-FFF2-40B4-BE49-F238E27FC236}">
                <a16:creationId xmlns:a16="http://schemas.microsoft.com/office/drawing/2014/main" id="{0D1854FF-D37B-5842-9726-46E7138C1F4C}"/>
              </a:ext>
            </a:extLst>
          </p:cNvPr>
          <p:cNvPicPr>
            <a:picLocks noChangeAspect="1"/>
          </p:cNvPicPr>
          <p:nvPr/>
        </p:nvPicPr>
        <p:blipFill>
          <a:blip r:embed="rId4"/>
          <a:stretch>
            <a:fillRect/>
          </a:stretch>
        </p:blipFill>
        <p:spPr>
          <a:xfrm>
            <a:off x="461264" y="0"/>
            <a:ext cx="4485146" cy="6625784"/>
          </a:xfrm>
          <a:prstGeom prst="rect">
            <a:avLst/>
          </a:prstGeom>
        </p:spPr>
      </p:pic>
    </p:spTree>
    <p:extLst>
      <p:ext uri="{BB962C8B-B14F-4D97-AF65-F5344CB8AC3E}">
        <p14:creationId xmlns:p14="http://schemas.microsoft.com/office/powerpoint/2010/main" val="4031462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918E-C94F-D942-BBAF-76FC3E228D90}"/>
              </a:ext>
            </a:extLst>
          </p:cNvPr>
          <p:cNvSpPr>
            <a:spLocks noGrp="1"/>
          </p:cNvSpPr>
          <p:nvPr>
            <p:ph type="title"/>
          </p:nvPr>
        </p:nvSpPr>
        <p:spPr/>
        <p:txBody>
          <a:bodyPr/>
          <a:lstStyle/>
          <a:p>
            <a:endParaRPr lang="en-US"/>
          </a:p>
        </p:txBody>
      </p:sp>
      <p:pic>
        <p:nvPicPr>
          <p:cNvPr id="5" name="Content Placeholder 4" descr="A drawing of a person&#10;&#10;Description automatically generated">
            <a:extLst>
              <a:ext uri="{FF2B5EF4-FFF2-40B4-BE49-F238E27FC236}">
                <a16:creationId xmlns:a16="http://schemas.microsoft.com/office/drawing/2014/main" id="{11A9CAD2-8BDE-F54D-9FF7-4B981850D9E5}"/>
              </a:ext>
            </a:extLst>
          </p:cNvPr>
          <p:cNvPicPr>
            <a:picLocks noGrp="1" noChangeAspect="1"/>
          </p:cNvPicPr>
          <p:nvPr>
            <p:ph idx="1"/>
          </p:nvPr>
        </p:nvPicPr>
        <p:blipFill>
          <a:blip r:embed="rId2"/>
          <a:stretch>
            <a:fillRect/>
          </a:stretch>
        </p:blipFill>
        <p:spPr>
          <a:xfrm>
            <a:off x="8112357" y="236745"/>
            <a:ext cx="3946294" cy="5261725"/>
          </a:xfrm>
        </p:spPr>
      </p:pic>
      <p:pic>
        <p:nvPicPr>
          <p:cNvPr id="7" name="Picture 6" descr="A person in a black shirt&#10;&#10;Description automatically generated">
            <a:extLst>
              <a:ext uri="{FF2B5EF4-FFF2-40B4-BE49-F238E27FC236}">
                <a16:creationId xmlns:a16="http://schemas.microsoft.com/office/drawing/2014/main" id="{2F9B0257-D6C1-7F4A-9979-DE083534D7BB}"/>
              </a:ext>
            </a:extLst>
          </p:cNvPr>
          <p:cNvPicPr>
            <a:picLocks noChangeAspect="1"/>
          </p:cNvPicPr>
          <p:nvPr/>
        </p:nvPicPr>
        <p:blipFill>
          <a:blip r:embed="rId3"/>
          <a:stretch>
            <a:fillRect/>
          </a:stretch>
        </p:blipFill>
        <p:spPr>
          <a:xfrm>
            <a:off x="4676774" y="57149"/>
            <a:ext cx="3680842" cy="4491875"/>
          </a:xfrm>
          <a:prstGeom prst="rect">
            <a:avLst/>
          </a:prstGeom>
        </p:spPr>
      </p:pic>
      <p:pic>
        <p:nvPicPr>
          <p:cNvPr id="9" name="Picture 8" descr="A picture containing man, standing, woman, holding&#10;&#10;Description automatically generated">
            <a:extLst>
              <a:ext uri="{FF2B5EF4-FFF2-40B4-BE49-F238E27FC236}">
                <a16:creationId xmlns:a16="http://schemas.microsoft.com/office/drawing/2014/main" id="{54297ACA-C078-8646-9C40-E585B6E55205}"/>
              </a:ext>
            </a:extLst>
          </p:cNvPr>
          <p:cNvPicPr>
            <a:picLocks noChangeAspect="1"/>
          </p:cNvPicPr>
          <p:nvPr/>
        </p:nvPicPr>
        <p:blipFill>
          <a:blip r:embed="rId4"/>
          <a:stretch>
            <a:fillRect/>
          </a:stretch>
        </p:blipFill>
        <p:spPr>
          <a:xfrm>
            <a:off x="285749" y="0"/>
            <a:ext cx="4391025" cy="5735216"/>
          </a:xfrm>
          <a:prstGeom prst="rect">
            <a:avLst/>
          </a:prstGeom>
        </p:spPr>
      </p:pic>
    </p:spTree>
    <p:extLst>
      <p:ext uri="{BB962C8B-B14F-4D97-AF65-F5344CB8AC3E}">
        <p14:creationId xmlns:p14="http://schemas.microsoft.com/office/powerpoint/2010/main" val="3640765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B5D6-F7FF-5546-8D22-DF18D28A7A3B}"/>
              </a:ext>
            </a:extLst>
          </p:cNvPr>
          <p:cNvSpPr>
            <a:spLocks noGrp="1"/>
          </p:cNvSpPr>
          <p:nvPr>
            <p:ph type="title"/>
          </p:nvPr>
        </p:nvSpPr>
        <p:spPr/>
        <p:txBody>
          <a:bodyPr/>
          <a:lstStyle/>
          <a:p>
            <a:endParaRPr lang="en-US"/>
          </a:p>
        </p:txBody>
      </p:sp>
      <p:pic>
        <p:nvPicPr>
          <p:cNvPr id="5" name="Content Placeholder 4" descr="A vintage photo of a person&#10;&#10;Description automatically generated">
            <a:extLst>
              <a:ext uri="{FF2B5EF4-FFF2-40B4-BE49-F238E27FC236}">
                <a16:creationId xmlns:a16="http://schemas.microsoft.com/office/drawing/2014/main" id="{7BE37D76-C67A-DF4D-A528-8BFE699C0837}"/>
              </a:ext>
            </a:extLst>
          </p:cNvPr>
          <p:cNvPicPr>
            <a:picLocks noGrp="1" noChangeAspect="1"/>
          </p:cNvPicPr>
          <p:nvPr>
            <p:ph idx="1"/>
          </p:nvPr>
        </p:nvPicPr>
        <p:blipFill>
          <a:blip r:embed="rId2"/>
          <a:stretch>
            <a:fillRect/>
          </a:stretch>
        </p:blipFill>
        <p:spPr>
          <a:xfrm>
            <a:off x="5105015" y="381000"/>
            <a:ext cx="3619885" cy="6074046"/>
          </a:xfrm>
        </p:spPr>
      </p:pic>
      <p:pic>
        <p:nvPicPr>
          <p:cNvPr id="7" name="Picture 6" descr="A group of people wearing costumes&#10;&#10;Description automatically generated">
            <a:extLst>
              <a:ext uri="{FF2B5EF4-FFF2-40B4-BE49-F238E27FC236}">
                <a16:creationId xmlns:a16="http://schemas.microsoft.com/office/drawing/2014/main" id="{EF8F8810-46F2-2440-A7DD-C229A89F94CB}"/>
              </a:ext>
            </a:extLst>
          </p:cNvPr>
          <p:cNvPicPr>
            <a:picLocks noChangeAspect="1"/>
          </p:cNvPicPr>
          <p:nvPr/>
        </p:nvPicPr>
        <p:blipFill>
          <a:blip r:embed="rId3"/>
          <a:stretch>
            <a:fillRect/>
          </a:stretch>
        </p:blipFill>
        <p:spPr>
          <a:xfrm>
            <a:off x="0" y="0"/>
            <a:ext cx="5143500" cy="6858000"/>
          </a:xfrm>
          <a:prstGeom prst="rect">
            <a:avLst/>
          </a:prstGeom>
        </p:spPr>
      </p:pic>
      <p:pic>
        <p:nvPicPr>
          <p:cNvPr id="9" name="Picture 8" descr="A person standing posing for the camera&#10;&#10;Description automatically generated">
            <a:extLst>
              <a:ext uri="{FF2B5EF4-FFF2-40B4-BE49-F238E27FC236}">
                <a16:creationId xmlns:a16="http://schemas.microsoft.com/office/drawing/2014/main" id="{560BAF1E-77DB-8243-8F04-307907F7A355}"/>
              </a:ext>
            </a:extLst>
          </p:cNvPr>
          <p:cNvPicPr>
            <a:picLocks noChangeAspect="1"/>
          </p:cNvPicPr>
          <p:nvPr/>
        </p:nvPicPr>
        <p:blipFill>
          <a:blip r:embed="rId4"/>
          <a:stretch>
            <a:fillRect/>
          </a:stretch>
        </p:blipFill>
        <p:spPr>
          <a:xfrm>
            <a:off x="8724900" y="853069"/>
            <a:ext cx="3467100" cy="5523855"/>
          </a:xfrm>
          <a:prstGeom prst="rect">
            <a:avLst/>
          </a:prstGeom>
        </p:spPr>
      </p:pic>
    </p:spTree>
    <p:extLst>
      <p:ext uri="{BB962C8B-B14F-4D97-AF65-F5344CB8AC3E}">
        <p14:creationId xmlns:p14="http://schemas.microsoft.com/office/powerpoint/2010/main" val="246897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823F-1660-5743-97BD-8C40BBC9BE1C}"/>
              </a:ext>
            </a:extLst>
          </p:cNvPr>
          <p:cNvSpPr>
            <a:spLocks noGrp="1"/>
          </p:cNvSpPr>
          <p:nvPr>
            <p:ph type="title"/>
          </p:nvPr>
        </p:nvSpPr>
        <p:spPr/>
        <p:txBody>
          <a:bodyPr/>
          <a:lstStyle/>
          <a:p>
            <a:endParaRPr lang="en-US"/>
          </a:p>
        </p:txBody>
      </p:sp>
      <p:pic>
        <p:nvPicPr>
          <p:cNvPr id="5" name="Content Placeholder 4" descr="A group of people posing for a photo&#10;&#10;Description automatically generated">
            <a:extLst>
              <a:ext uri="{FF2B5EF4-FFF2-40B4-BE49-F238E27FC236}">
                <a16:creationId xmlns:a16="http://schemas.microsoft.com/office/drawing/2014/main" id="{F5BE4E64-C9D2-E340-BE18-1DCFC2708D63}"/>
              </a:ext>
            </a:extLst>
          </p:cNvPr>
          <p:cNvPicPr>
            <a:picLocks noGrp="1" noChangeAspect="1"/>
          </p:cNvPicPr>
          <p:nvPr>
            <p:ph idx="1"/>
          </p:nvPr>
        </p:nvPicPr>
        <p:blipFill>
          <a:blip r:embed="rId2"/>
          <a:stretch>
            <a:fillRect/>
          </a:stretch>
        </p:blipFill>
        <p:spPr>
          <a:xfrm>
            <a:off x="622934" y="-1"/>
            <a:ext cx="5473066" cy="7297421"/>
          </a:xfrm>
        </p:spPr>
      </p:pic>
    </p:spTree>
    <p:extLst>
      <p:ext uri="{BB962C8B-B14F-4D97-AF65-F5344CB8AC3E}">
        <p14:creationId xmlns:p14="http://schemas.microsoft.com/office/powerpoint/2010/main" val="4033136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1EBB-709D-EC4A-859E-CE4E34B83B63}"/>
              </a:ext>
            </a:extLst>
          </p:cNvPr>
          <p:cNvSpPr>
            <a:spLocks noGrp="1"/>
          </p:cNvSpPr>
          <p:nvPr>
            <p:ph type="title"/>
          </p:nvPr>
        </p:nvSpPr>
        <p:spPr/>
        <p:txBody>
          <a:bodyPr/>
          <a:lstStyle/>
          <a:p>
            <a:endParaRPr lang="en-US" dirty="0"/>
          </a:p>
        </p:txBody>
      </p:sp>
      <p:pic>
        <p:nvPicPr>
          <p:cNvPr id="5" name="Content Placeholder 4" descr="A person wearing a pink dress&#10;&#10;Description automatically generated">
            <a:extLst>
              <a:ext uri="{FF2B5EF4-FFF2-40B4-BE49-F238E27FC236}">
                <a16:creationId xmlns:a16="http://schemas.microsoft.com/office/drawing/2014/main" id="{94D9F44E-2AA5-B24E-B9B0-DBF9A0A12B92}"/>
              </a:ext>
            </a:extLst>
          </p:cNvPr>
          <p:cNvPicPr>
            <a:picLocks noGrp="1" noChangeAspect="1"/>
          </p:cNvPicPr>
          <p:nvPr>
            <p:ph idx="1"/>
          </p:nvPr>
        </p:nvPicPr>
        <p:blipFill>
          <a:blip r:embed="rId2"/>
          <a:stretch>
            <a:fillRect/>
          </a:stretch>
        </p:blipFill>
        <p:spPr>
          <a:xfrm>
            <a:off x="932688" y="0"/>
            <a:ext cx="6181344" cy="7024254"/>
          </a:xfrm>
        </p:spPr>
      </p:pic>
    </p:spTree>
    <p:extLst>
      <p:ext uri="{BB962C8B-B14F-4D97-AF65-F5344CB8AC3E}">
        <p14:creationId xmlns:p14="http://schemas.microsoft.com/office/powerpoint/2010/main" val="3527734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sp>
        <p:sp>
          <p:nvSpPr>
            <p:cNvPr id="13"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sp>
      </p:grpSp>
      <p:sp>
        <p:nvSpPr>
          <p:cNvPr id="2" name="Title 1">
            <a:extLst>
              <a:ext uri="{FF2B5EF4-FFF2-40B4-BE49-F238E27FC236}">
                <a16:creationId xmlns:a16="http://schemas.microsoft.com/office/drawing/2014/main" id="{0454B5D6-F7FF-5546-8D22-DF18D28A7A3B}"/>
              </a:ext>
            </a:extLst>
          </p:cNvPr>
          <p:cNvSpPr>
            <a:spLocks noGrp="1"/>
          </p:cNvSpPr>
          <p:nvPr>
            <p:ph type="ctrTitle"/>
          </p:nvPr>
        </p:nvSpPr>
        <p:spPr>
          <a:xfrm>
            <a:off x="1915128" y="1788454"/>
            <a:ext cx="8361229" cy="2098226"/>
          </a:xfrm>
        </p:spPr>
        <p:txBody>
          <a:bodyPr>
            <a:normAutofit/>
          </a:bodyPr>
          <a:lstStyle/>
          <a:p>
            <a:r>
              <a:rPr lang="en-US" dirty="0"/>
              <a:t>Getting to know you…</a:t>
            </a:r>
          </a:p>
        </p:txBody>
      </p:sp>
      <p:sp>
        <p:nvSpPr>
          <p:cNvPr id="4" name="Subtitle 3">
            <a:extLst>
              <a:ext uri="{FF2B5EF4-FFF2-40B4-BE49-F238E27FC236}">
                <a16:creationId xmlns:a16="http://schemas.microsoft.com/office/drawing/2014/main" id="{830789F9-DA13-4845-B8C8-4B5D4B55F605}"/>
              </a:ext>
            </a:extLst>
          </p:cNvPr>
          <p:cNvSpPr>
            <a:spLocks noGrp="1"/>
          </p:cNvSpPr>
          <p:nvPr>
            <p:ph type="subTitle" idx="1"/>
          </p:nvPr>
        </p:nvSpPr>
        <p:spPr>
          <a:xfrm>
            <a:off x="2679906" y="3956279"/>
            <a:ext cx="6831673" cy="1086237"/>
          </a:xfrm>
        </p:spPr>
        <p:txBody>
          <a:bodyPr>
            <a:normAutofit/>
          </a:bodyPr>
          <a:lstStyle/>
          <a:p>
            <a:endParaRPr lang="en-US"/>
          </a:p>
        </p:txBody>
      </p:sp>
    </p:spTree>
    <p:extLst>
      <p:ext uri="{BB962C8B-B14F-4D97-AF65-F5344CB8AC3E}">
        <p14:creationId xmlns:p14="http://schemas.microsoft.com/office/powerpoint/2010/main" val="4203706230"/>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E7599-28E8-5546-9C40-A0594B6EA58A}"/>
              </a:ext>
            </a:extLst>
          </p:cNvPr>
          <p:cNvSpPr>
            <a:spLocks noGrp="1"/>
          </p:cNvSpPr>
          <p:nvPr>
            <p:ph type="title"/>
          </p:nvPr>
        </p:nvSpPr>
        <p:spPr/>
        <p:txBody>
          <a:bodyPr>
            <a:normAutofit/>
          </a:bodyPr>
          <a:lstStyle/>
          <a:p>
            <a:r>
              <a:rPr lang="en-US" sz="3200" dirty="0"/>
              <a:t>Who are we all?</a:t>
            </a:r>
            <a:br>
              <a:rPr lang="en-US" sz="3200" dirty="0"/>
            </a:br>
            <a:br>
              <a:rPr lang="en-US" sz="3200" dirty="0"/>
            </a:br>
            <a:r>
              <a:rPr lang="en-US" sz="3200" dirty="0"/>
              <a:t>Counting summer shows, how many have been in…</a:t>
            </a:r>
          </a:p>
        </p:txBody>
      </p:sp>
      <p:sp>
        <p:nvSpPr>
          <p:cNvPr id="6" name="Content Placeholder 5">
            <a:extLst>
              <a:ext uri="{FF2B5EF4-FFF2-40B4-BE49-F238E27FC236}">
                <a16:creationId xmlns:a16="http://schemas.microsoft.com/office/drawing/2014/main" id="{440418AF-1038-3E4F-A3B4-5316729B21AA}"/>
              </a:ext>
            </a:extLst>
          </p:cNvPr>
          <p:cNvSpPr>
            <a:spLocks noGrp="1"/>
          </p:cNvSpPr>
          <p:nvPr>
            <p:ph idx="1"/>
          </p:nvPr>
        </p:nvSpPr>
        <p:spPr/>
        <p:txBody>
          <a:bodyPr/>
          <a:lstStyle/>
          <a:p>
            <a:r>
              <a:rPr lang="en-US" dirty="0"/>
              <a:t>At least 3 shows with GSVLOC</a:t>
            </a:r>
          </a:p>
          <a:p>
            <a:r>
              <a:rPr lang="en-US" dirty="0"/>
              <a:t>At least 5 </a:t>
            </a:r>
          </a:p>
          <a:p>
            <a:r>
              <a:rPr lang="en-US" dirty="0"/>
              <a:t>At least 10</a:t>
            </a:r>
          </a:p>
          <a:p>
            <a:r>
              <a:rPr lang="en-US" dirty="0"/>
              <a:t>At least 15</a:t>
            </a:r>
          </a:p>
          <a:p>
            <a:r>
              <a:rPr lang="en-US" dirty="0"/>
              <a:t>At least 20</a:t>
            </a:r>
          </a:p>
          <a:p>
            <a:r>
              <a:rPr lang="en-US" dirty="0"/>
              <a:t>At least 30</a:t>
            </a:r>
          </a:p>
          <a:p>
            <a:r>
              <a:rPr lang="en-US" dirty="0"/>
              <a:t>At least 40</a:t>
            </a:r>
          </a:p>
          <a:p>
            <a:r>
              <a:rPr lang="en-US" dirty="0"/>
              <a:t>More than 40</a:t>
            </a:r>
          </a:p>
        </p:txBody>
      </p:sp>
    </p:spTree>
    <p:extLst>
      <p:ext uri="{BB962C8B-B14F-4D97-AF65-F5344CB8AC3E}">
        <p14:creationId xmlns:p14="http://schemas.microsoft.com/office/powerpoint/2010/main" val="1058981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1EBB-709D-EC4A-859E-CE4E34B83B63}"/>
              </a:ext>
            </a:extLst>
          </p:cNvPr>
          <p:cNvSpPr>
            <a:spLocks noGrp="1"/>
          </p:cNvSpPr>
          <p:nvPr>
            <p:ph type="title"/>
          </p:nvPr>
        </p:nvSpPr>
        <p:spPr/>
        <p:txBody>
          <a:bodyPr/>
          <a:lstStyle/>
          <a:p>
            <a:r>
              <a:rPr lang="en-US" dirty="0"/>
              <a:t>A little bit about each one of us</a:t>
            </a:r>
          </a:p>
        </p:txBody>
      </p:sp>
      <p:sp>
        <p:nvSpPr>
          <p:cNvPr id="3" name="Content Placeholder 2">
            <a:extLst>
              <a:ext uri="{FF2B5EF4-FFF2-40B4-BE49-F238E27FC236}">
                <a16:creationId xmlns:a16="http://schemas.microsoft.com/office/drawing/2014/main" id="{24FFE3F2-77EA-0247-BAC2-A929B7BE4015}"/>
              </a:ext>
            </a:extLst>
          </p:cNvPr>
          <p:cNvSpPr>
            <a:spLocks noGrp="1"/>
          </p:cNvSpPr>
          <p:nvPr>
            <p:ph idx="1"/>
          </p:nvPr>
        </p:nvSpPr>
        <p:spPr/>
        <p:txBody>
          <a:bodyPr/>
          <a:lstStyle/>
          <a:p>
            <a:r>
              <a:rPr lang="en-US" dirty="0"/>
              <a:t>Your name and who you are in the show</a:t>
            </a:r>
          </a:p>
          <a:p>
            <a:r>
              <a:rPr lang="en-US" dirty="0"/>
              <a:t>Something you like that starts with the letter of your name</a:t>
            </a:r>
          </a:p>
          <a:p>
            <a:r>
              <a:rPr lang="en-US" dirty="0"/>
              <a:t>A show (theater, tv, movie, podcast…whatever) that you love   [NO JUDGING, Mr. </a:t>
            </a:r>
            <a:r>
              <a:rPr lang="en-US" dirty="0" err="1"/>
              <a:t>Judgy</a:t>
            </a:r>
            <a:r>
              <a:rPr lang="en-US" dirty="0"/>
              <a:t> </a:t>
            </a:r>
            <a:r>
              <a:rPr lang="en-US" dirty="0" err="1"/>
              <a:t>McJudgerton</a:t>
            </a:r>
            <a:r>
              <a:rPr lang="en-US" dirty="0"/>
              <a:t>!]</a:t>
            </a:r>
          </a:p>
          <a:p>
            <a:r>
              <a:rPr lang="en-US" dirty="0"/>
              <a:t>Something unique about yourself or something many of us may not know about you.  </a:t>
            </a:r>
          </a:p>
        </p:txBody>
      </p:sp>
    </p:spTree>
    <p:extLst>
      <p:ext uri="{BB962C8B-B14F-4D97-AF65-F5344CB8AC3E}">
        <p14:creationId xmlns:p14="http://schemas.microsoft.com/office/powerpoint/2010/main" val="322376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CCC0F-33BE-7B4B-82C9-000F30F3760F}"/>
              </a:ext>
            </a:extLst>
          </p:cNvPr>
          <p:cNvSpPr>
            <a:spLocks noGrp="1"/>
          </p:cNvSpPr>
          <p:nvPr>
            <p:ph type="title"/>
          </p:nvPr>
        </p:nvSpPr>
        <p:spPr/>
        <p:txBody>
          <a:bodyPr/>
          <a:lstStyle/>
          <a:p>
            <a:r>
              <a:rPr lang="en-US" dirty="0"/>
              <a:t>English theater and the law</a:t>
            </a:r>
          </a:p>
        </p:txBody>
      </p:sp>
      <p:sp>
        <p:nvSpPr>
          <p:cNvPr id="3" name="Content Placeholder 2">
            <a:extLst>
              <a:ext uri="{FF2B5EF4-FFF2-40B4-BE49-F238E27FC236}">
                <a16:creationId xmlns:a16="http://schemas.microsoft.com/office/drawing/2014/main" id="{F2C27102-27D1-8F45-A176-015DC6092A50}"/>
              </a:ext>
            </a:extLst>
          </p:cNvPr>
          <p:cNvSpPr>
            <a:spLocks noGrp="1"/>
          </p:cNvSpPr>
          <p:nvPr>
            <p:ph idx="1"/>
          </p:nvPr>
        </p:nvSpPr>
        <p:spPr/>
        <p:txBody>
          <a:bodyPr/>
          <a:lstStyle/>
          <a:p>
            <a:r>
              <a:rPr lang="en-US" dirty="0"/>
              <a:t>VERY few houses allowed “straight” drama – Covent Garden and Drury Lane (both licensed by the king) </a:t>
            </a:r>
          </a:p>
          <a:p>
            <a:r>
              <a:rPr lang="en-US" dirty="0"/>
              <a:t>Most required music (“</a:t>
            </a:r>
            <a:r>
              <a:rPr lang="en-US" dirty="0" err="1"/>
              <a:t>melo</a:t>
            </a:r>
            <a:r>
              <a:rPr lang="en-US" dirty="0"/>
              <a:t>”) to accompany the play (“drama”).  </a:t>
            </a:r>
          </a:p>
          <a:p>
            <a:pPr lvl="1"/>
            <a:r>
              <a:rPr lang="en-US" dirty="0"/>
              <a:t>Within the show itself and between scenes or acts (“intervals”) were little songs (some sung, some instrumental)</a:t>
            </a:r>
          </a:p>
          <a:p>
            <a:pPr lvl="1"/>
            <a:endParaRPr lang="en-US" dirty="0"/>
          </a:p>
        </p:txBody>
      </p:sp>
    </p:spTree>
    <p:extLst>
      <p:ext uri="{BB962C8B-B14F-4D97-AF65-F5344CB8AC3E}">
        <p14:creationId xmlns:p14="http://schemas.microsoft.com/office/powerpoint/2010/main" val="68719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918E-C94F-D942-BBAF-76FC3E228D90}"/>
              </a:ext>
            </a:extLst>
          </p:cNvPr>
          <p:cNvSpPr>
            <a:spLocks noGrp="1"/>
          </p:cNvSpPr>
          <p:nvPr>
            <p:ph type="title"/>
          </p:nvPr>
        </p:nvSpPr>
        <p:spPr/>
        <p:txBody>
          <a:bodyPr/>
          <a:lstStyle/>
          <a:p>
            <a:r>
              <a:rPr lang="en-US" dirty="0"/>
              <a:t>BREAK! (Then MUSIC!)</a:t>
            </a:r>
          </a:p>
        </p:txBody>
      </p:sp>
      <p:sp>
        <p:nvSpPr>
          <p:cNvPr id="3" name="Content Placeholder 2">
            <a:extLst>
              <a:ext uri="{FF2B5EF4-FFF2-40B4-BE49-F238E27FC236}">
                <a16:creationId xmlns:a16="http://schemas.microsoft.com/office/drawing/2014/main" id="{332276C3-0BAD-5A44-B213-97545608E4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7483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4647C-6722-E745-B588-CDD0B0DF39AE}"/>
              </a:ext>
            </a:extLst>
          </p:cNvPr>
          <p:cNvSpPr>
            <a:spLocks noGrp="1"/>
          </p:cNvSpPr>
          <p:nvPr>
            <p:ph type="title"/>
          </p:nvPr>
        </p:nvSpPr>
        <p:spPr>
          <a:xfrm>
            <a:off x="640080" y="639704"/>
            <a:ext cx="3299579" cy="5577840"/>
          </a:xfrm>
        </p:spPr>
        <p:txBody>
          <a:bodyPr anchor="ctr">
            <a:normAutofit/>
          </a:bodyPr>
          <a:lstStyle/>
          <a:p>
            <a:pPr algn="ctr"/>
            <a:r>
              <a:rPr lang="en-US"/>
              <a:t>Conventions of Victorian Melodrama</a:t>
            </a:r>
          </a:p>
        </p:txBody>
      </p:sp>
      <p:graphicFrame>
        <p:nvGraphicFramePr>
          <p:cNvPr id="5" name="Content Placeholder 2">
            <a:extLst>
              <a:ext uri="{FF2B5EF4-FFF2-40B4-BE49-F238E27FC236}">
                <a16:creationId xmlns:a16="http://schemas.microsoft.com/office/drawing/2014/main" id="{61B52863-4775-4D06-829C-925B7191F98B}"/>
              </a:ext>
            </a:extLst>
          </p:cNvPr>
          <p:cNvGraphicFramePr>
            <a:graphicFrameLocks noGrp="1"/>
          </p:cNvGraphicFramePr>
          <p:nvPr>
            <p:ph idx="1"/>
            <p:extLst>
              <p:ext uri="{D42A27DB-BD31-4B8C-83A1-F6EECF244321}">
                <p14:modId xmlns:p14="http://schemas.microsoft.com/office/powerpoint/2010/main" val="2466829651"/>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204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95F2-AF50-FE4B-BBB1-5838E6E71C45}"/>
              </a:ext>
            </a:extLst>
          </p:cNvPr>
          <p:cNvSpPr>
            <a:spLocks noGrp="1"/>
          </p:cNvSpPr>
          <p:nvPr>
            <p:ph type="title"/>
          </p:nvPr>
        </p:nvSpPr>
        <p:spPr/>
        <p:txBody>
          <a:bodyPr/>
          <a:lstStyle/>
          <a:p>
            <a:r>
              <a:rPr lang="en-US" dirty="0"/>
              <a:t>Characteristics of Melodrama</a:t>
            </a:r>
          </a:p>
        </p:txBody>
      </p:sp>
      <p:graphicFrame>
        <p:nvGraphicFramePr>
          <p:cNvPr id="4" name="Content Placeholder 3">
            <a:extLst>
              <a:ext uri="{FF2B5EF4-FFF2-40B4-BE49-F238E27FC236}">
                <a16:creationId xmlns:a16="http://schemas.microsoft.com/office/drawing/2014/main" id="{8E5BD99C-6C9B-5045-BCE9-E34CCA800B5F}"/>
              </a:ext>
            </a:extLst>
          </p:cNvPr>
          <p:cNvGraphicFramePr>
            <a:graphicFrameLocks noGrp="1"/>
          </p:cNvGraphicFramePr>
          <p:nvPr>
            <p:ph idx="1"/>
            <p:extLst>
              <p:ext uri="{D42A27DB-BD31-4B8C-83A1-F6EECF244321}">
                <p14:modId xmlns:p14="http://schemas.microsoft.com/office/powerpoint/2010/main" val="3527634795"/>
              </p:ext>
            </p:extLst>
          </p:nvPr>
        </p:nvGraphicFramePr>
        <p:xfrm>
          <a:off x="1083733" y="1428750"/>
          <a:ext cx="10837333" cy="5455920"/>
        </p:xfrm>
        <a:graphic>
          <a:graphicData uri="http://schemas.openxmlformats.org/drawingml/2006/table">
            <a:tbl>
              <a:tblPr firstRow="1" bandRow="1">
                <a:tableStyleId>{5C22544A-7EE6-4342-B048-85BDC9FD1C3A}</a:tableStyleId>
              </a:tblPr>
              <a:tblGrid>
                <a:gridCol w="2675466">
                  <a:extLst>
                    <a:ext uri="{9D8B030D-6E8A-4147-A177-3AD203B41FA5}">
                      <a16:colId xmlns:a16="http://schemas.microsoft.com/office/drawing/2014/main" val="1744936761"/>
                    </a:ext>
                  </a:extLst>
                </a:gridCol>
                <a:gridCol w="4013200">
                  <a:extLst>
                    <a:ext uri="{9D8B030D-6E8A-4147-A177-3AD203B41FA5}">
                      <a16:colId xmlns:a16="http://schemas.microsoft.com/office/drawing/2014/main" val="3373585082"/>
                    </a:ext>
                  </a:extLst>
                </a:gridCol>
                <a:gridCol w="4148667">
                  <a:extLst>
                    <a:ext uri="{9D8B030D-6E8A-4147-A177-3AD203B41FA5}">
                      <a16:colId xmlns:a16="http://schemas.microsoft.com/office/drawing/2014/main" val="2820972529"/>
                    </a:ext>
                  </a:extLst>
                </a:gridCol>
              </a:tblGrid>
              <a:tr h="370840">
                <a:tc>
                  <a:txBody>
                    <a:bodyPr/>
                    <a:lstStyle/>
                    <a:p>
                      <a:r>
                        <a:rPr lang="en-US" sz="1400" dirty="0"/>
                        <a:t>Convention</a:t>
                      </a:r>
                    </a:p>
                  </a:txBody>
                  <a:tcPr/>
                </a:tc>
                <a:tc>
                  <a:txBody>
                    <a:bodyPr/>
                    <a:lstStyle/>
                    <a:p>
                      <a:r>
                        <a:rPr lang="en-US" sz="1400" i="0" dirty="0"/>
                        <a:t>Examples</a:t>
                      </a:r>
                    </a:p>
                  </a:txBody>
                  <a:tcPr/>
                </a:tc>
                <a:tc>
                  <a:txBody>
                    <a:bodyPr/>
                    <a:lstStyle/>
                    <a:p>
                      <a:r>
                        <a:rPr lang="en-US" sz="1400" i="0" dirty="0"/>
                        <a:t>In RUDDIGORE (note:  Gilbert plays with the conventions…sometimes exaggerating, sometimes inverting) </a:t>
                      </a:r>
                    </a:p>
                  </a:txBody>
                  <a:tcPr/>
                </a:tc>
                <a:extLst>
                  <a:ext uri="{0D108BD9-81ED-4DB2-BD59-A6C34878D82A}">
                    <a16:rowId xmlns:a16="http://schemas.microsoft.com/office/drawing/2014/main" val="3826262361"/>
                  </a:ext>
                </a:extLst>
              </a:tr>
              <a:tr h="370840">
                <a:tc>
                  <a:txBody>
                    <a:bodyPr/>
                    <a:lstStyle/>
                    <a:p>
                      <a:r>
                        <a:rPr lang="en-US" sz="1400" dirty="0"/>
                        <a:t>Exaggerated and stylized movement and extended vocal technique expressing extreme emotions and sentimentality</a:t>
                      </a:r>
                    </a:p>
                  </a:txBody>
                  <a:tcPr/>
                </a:tc>
                <a:tc>
                  <a:txBody>
                    <a:bodyPr/>
                    <a:lstStyle/>
                    <a:p>
                      <a:r>
                        <a:rPr lang="en-US" sz="1400" i="0" dirty="0"/>
                        <a:t>“Playing to the back of the house” – exaggerated eye movements, exaggerated gestures with capes, ”chewing scenery”</a:t>
                      </a:r>
                    </a:p>
                  </a:txBody>
                  <a:tcPr/>
                </a:tc>
                <a:tc>
                  <a:txBody>
                    <a:bodyPr/>
                    <a:lstStyle/>
                    <a:p>
                      <a:r>
                        <a:rPr lang="en-US" sz="1400" i="0" dirty="0" err="1"/>
                        <a:t>Despard’s</a:t>
                      </a:r>
                      <a:r>
                        <a:rPr lang="en-US" sz="1400" i="0" dirty="0"/>
                        <a:t> first entrance with exaggerated eye make-up, black cape etc.  </a:t>
                      </a:r>
                    </a:p>
                    <a:p>
                      <a:endParaRPr lang="en-US" sz="1400" i="0" dirty="0"/>
                    </a:p>
                    <a:p>
                      <a:endParaRPr lang="en-US" sz="1400" i="0" dirty="0"/>
                    </a:p>
                  </a:txBody>
                  <a:tcPr/>
                </a:tc>
                <a:extLst>
                  <a:ext uri="{0D108BD9-81ED-4DB2-BD59-A6C34878D82A}">
                    <a16:rowId xmlns:a16="http://schemas.microsoft.com/office/drawing/2014/main" val="2189256789"/>
                  </a:ext>
                </a:extLst>
              </a:tr>
              <a:tr h="370840">
                <a:tc>
                  <a:txBody>
                    <a:bodyPr/>
                    <a:lstStyle/>
                    <a:p>
                      <a:r>
                        <a:rPr lang="en-US" sz="1400" dirty="0"/>
                        <a:t>Stereotyped characters</a:t>
                      </a:r>
                    </a:p>
                  </a:txBody>
                  <a:tcPr/>
                </a:tc>
                <a:tc>
                  <a:txBody>
                    <a:bodyPr/>
                    <a:lstStyle/>
                    <a:p>
                      <a:r>
                        <a:rPr lang="en-US" sz="1400" i="0" dirty="0"/>
                        <a:t>Usually one dimensional; little to no change psychologically or morally throughout the play</a:t>
                      </a:r>
                    </a:p>
                  </a:txBody>
                  <a:tcPr/>
                </a:tc>
                <a:tc>
                  <a:txBody>
                    <a:bodyPr/>
                    <a:lstStyle/>
                    <a:p>
                      <a:r>
                        <a:rPr lang="en-US" sz="1400" i="0" dirty="0"/>
                        <a:t>Rose’s innocence so extreme that she does not act without consulting a book of etiquette. </a:t>
                      </a:r>
                    </a:p>
                  </a:txBody>
                  <a:tcPr/>
                </a:tc>
                <a:extLst>
                  <a:ext uri="{0D108BD9-81ED-4DB2-BD59-A6C34878D82A}">
                    <a16:rowId xmlns:a16="http://schemas.microsoft.com/office/drawing/2014/main" val="3396205503"/>
                  </a:ext>
                </a:extLst>
              </a:tr>
              <a:tr h="370840">
                <a:tc>
                  <a:txBody>
                    <a:bodyPr/>
                    <a:lstStyle/>
                    <a:p>
                      <a:r>
                        <a:rPr lang="en-US" sz="1400" dirty="0"/>
                        <a:t>Good v. Evil (moral struggle)</a:t>
                      </a:r>
                    </a:p>
                  </a:txBody>
                  <a:tcPr/>
                </a:tc>
                <a:tc>
                  <a:txBody>
                    <a:bodyPr/>
                    <a:lstStyle/>
                    <a:p>
                      <a:r>
                        <a:rPr lang="en-US" sz="1400" i="0" dirty="0"/>
                        <a:t>The human struggle between purest good (usually the poor and downtrodden) vs. pure evil (usually the rich, greedy or powerful). There is strict observance of poetic justice – good always rewarded and evil always punished.  </a:t>
                      </a:r>
                    </a:p>
                  </a:txBody>
                  <a:tcPr/>
                </a:tc>
                <a:tc>
                  <a:txBody>
                    <a:bodyPr/>
                    <a:lstStyle/>
                    <a:p>
                      <a:r>
                        <a:rPr lang="en-US" sz="1400" i="0" dirty="0"/>
                        <a:t>The curse and the struggle to commit a crime a day … then compensating with multiple acts of kindness. </a:t>
                      </a:r>
                    </a:p>
                  </a:txBody>
                  <a:tcPr/>
                </a:tc>
                <a:extLst>
                  <a:ext uri="{0D108BD9-81ED-4DB2-BD59-A6C34878D82A}">
                    <a16:rowId xmlns:a16="http://schemas.microsoft.com/office/drawing/2014/main" val="1860878501"/>
                  </a:ext>
                </a:extLst>
              </a:tr>
              <a:tr h="370840">
                <a:tc>
                  <a:txBody>
                    <a:bodyPr/>
                    <a:lstStyle/>
                    <a:p>
                      <a:r>
                        <a:rPr lang="en-US" sz="1400" dirty="0"/>
                        <a:t>Audience interaction (breaking the 4</a:t>
                      </a:r>
                      <a:r>
                        <a:rPr lang="en-US" sz="1400" baseline="30000" dirty="0"/>
                        <a:t>th</a:t>
                      </a:r>
                      <a:r>
                        <a:rPr lang="en-US" sz="1400" dirty="0"/>
                        <a:t> wall)</a:t>
                      </a:r>
                    </a:p>
                  </a:txBody>
                  <a:tcPr/>
                </a:tc>
                <a:tc>
                  <a:txBody>
                    <a:bodyPr/>
                    <a:lstStyle/>
                    <a:p>
                      <a:r>
                        <a:rPr lang="en-US" sz="1400" i="0" dirty="0"/>
                        <a:t>Empowering the audience.  Audience members may be powerless (broadly speaking), but they can interact with the “bad guy” – tossing vegetables, etc. at the bad guy and taunting him.</a:t>
                      </a:r>
                    </a:p>
                  </a:txBody>
                  <a:tcPr/>
                </a:tc>
                <a:tc>
                  <a:txBody>
                    <a:bodyPr/>
                    <a:lstStyle/>
                    <a:p>
                      <a:r>
                        <a:rPr lang="en-US" sz="1400" i="0" dirty="0"/>
                        <a:t> N/A (?)</a:t>
                      </a:r>
                    </a:p>
                    <a:p>
                      <a:r>
                        <a:rPr lang="en-US" sz="1400" i="0" dirty="0"/>
                        <a:t>Modest localisms added for the pleasure of the Twin Cities crowd.</a:t>
                      </a:r>
                    </a:p>
                  </a:txBody>
                  <a:tcPr/>
                </a:tc>
                <a:extLst>
                  <a:ext uri="{0D108BD9-81ED-4DB2-BD59-A6C34878D82A}">
                    <a16:rowId xmlns:a16="http://schemas.microsoft.com/office/drawing/2014/main" val="1395211858"/>
                  </a:ext>
                </a:extLst>
              </a:tr>
              <a:tr h="370840">
                <a:tc>
                  <a:txBody>
                    <a:bodyPr/>
                    <a:lstStyle/>
                    <a:p>
                      <a:r>
                        <a:rPr lang="en-US" sz="1400" dirty="0"/>
                        <a:t>Spectacular events &amp; exotic locales</a:t>
                      </a:r>
                    </a:p>
                  </a:txBody>
                  <a:tcPr/>
                </a:tc>
                <a:tc>
                  <a:txBody>
                    <a:bodyPr/>
                    <a:lstStyle/>
                    <a:p>
                      <a:r>
                        <a:rPr lang="en-US" sz="1400" i="0" dirty="0"/>
                        <a:t>Chases, explosions, battles, fights, fierce arguments, sea voyages, supernatural events.  All an attempt to help the audience forget their troubles, if only briefly.  Remote islands, castles, etc.</a:t>
                      </a:r>
                    </a:p>
                  </a:txBody>
                  <a:tcPr/>
                </a:tc>
                <a:tc>
                  <a:txBody>
                    <a:bodyPr/>
                    <a:lstStyle/>
                    <a:p>
                      <a:r>
                        <a:rPr lang="en-US" sz="1400" i="0" dirty="0"/>
                        <a:t>The ghosts the gloomy castle of </a:t>
                      </a:r>
                      <a:r>
                        <a:rPr lang="en-US" sz="1400" i="0" dirty="0" err="1"/>
                        <a:t>Ruddigore</a:t>
                      </a:r>
                      <a:r>
                        <a:rPr lang="en-US" sz="1400" i="0" dirty="0"/>
                        <a:t> Castle in act 2.</a:t>
                      </a:r>
                    </a:p>
                  </a:txBody>
                  <a:tcPr/>
                </a:tc>
                <a:extLst>
                  <a:ext uri="{0D108BD9-81ED-4DB2-BD59-A6C34878D82A}">
                    <a16:rowId xmlns:a16="http://schemas.microsoft.com/office/drawing/2014/main" val="853094875"/>
                  </a:ext>
                </a:extLst>
              </a:tr>
            </a:tbl>
          </a:graphicData>
        </a:graphic>
      </p:graphicFrame>
    </p:spTree>
    <p:extLst>
      <p:ext uri="{BB962C8B-B14F-4D97-AF65-F5344CB8AC3E}">
        <p14:creationId xmlns:p14="http://schemas.microsoft.com/office/powerpoint/2010/main" val="4003357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C26F-58B4-2845-94F1-754FD6A16295}"/>
              </a:ext>
            </a:extLst>
          </p:cNvPr>
          <p:cNvSpPr>
            <a:spLocks noGrp="1"/>
          </p:cNvSpPr>
          <p:nvPr>
            <p:ph type="title"/>
          </p:nvPr>
        </p:nvSpPr>
        <p:spPr/>
        <p:txBody>
          <a:bodyPr/>
          <a:lstStyle/>
          <a:p>
            <a:r>
              <a:rPr lang="en-US" dirty="0"/>
              <a:t>The stock characters</a:t>
            </a:r>
          </a:p>
        </p:txBody>
      </p:sp>
      <p:sp>
        <p:nvSpPr>
          <p:cNvPr id="3" name="Content Placeholder 2">
            <a:extLst>
              <a:ext uri="{FF2B5EF4-FFF2-40B4-BE49-F238E27FC236}">
                <a16:creationId xmlns:a16="http://schemas.microsoft.com/office/drawing/2014/main" id="{2C4FCD8B-D3F2-454D-9005-9C4DA93F635A}"/>
              </a:ext>
            </a:extLst>
          </p:cNvPr>
          <p:cNvSpPr>
            <a:spLocks noGrp="1"/>
          </p:cNvSpPr>
          <p:nvPr>
            <p:ph idx="1"/>
          </p:nvPr>
        </p:nvSpPr>
        <p:spPr/>
        <p:txBody>
          <a:bodyPr>
            <a:normAutofit fontScale="92500" lnSpcReduction="10000"/>
          </a:bodyPr>
          <a:lstStyle/>
          <a:p>
            <a:pPr fontAlgn="base"/>
            <a:r>
              <a:rPr lang="en-US" dirty="0"/>
              <a:t>A </a:t>
            </a:r>
            <a:r>
              <a:rPr lang="en-US" b="1" dirty="0"/>
              <a:t>hero</a:t>
            </a:r>
            <a:r>
              <a:rPr lang="en-US" dirty="0"/>
              <a:t>, who is moral, handsome and manly. He acts on his intuition and is in-tune to nature. And, while he believes in justice, he does not always follow the less-important rules of society.</a:t>
            </a:r>
          </a:p>
          <a:p>
            <a:pPr fontAlgn="base"/>
            <a:r>
              <a:rPr lang="en-US" dirty="0"/>
              <a:t>A </a:t>
            </a:r>
            <a:r>
              <a:rPr lang="en-US" b="1" dirty="0"/>
              <a:t>heroine</a:t>
            </a:r>
            <a:r>
              <a:rPr lang="en-US" dirty="0"/>
              <a:t>, who is also moral in that she is innocent. She is also beautiful and courageous, but likely in need of saving.</a:t>
            </a:r>
          </a:p>
          <a:p>
            <a:pPr fontAlgn="base"/>
            <a:r>
              <a:rPr lang="en-US" dirty="0"/>
              <a:t>A </a:t>
            </a:r>
            <a:r>
              <a:rPr lang="en-US" b="1" dirty="0"/>
              <a:t>villain</a:t>
            </a:r>
            <a:r>
              <a:rPr lang="en-US" dirty="0"/>
              <a:t>, who is evil. These characters are often dishonest, greedy, vengeful and corrupt.</a:t>
            </a:r>
          </a:p>
          <a:p>
            <a:pPr fontAlgn="base"/>
            <a:r>
              <a:rPr lang="en-US" dirty="0"/>
              <a:t>A </a:t>
            </a:r>
            <a:r>
              <a:rPr lang="en-US" b="1" dirty="0"/>
              <a:t>villain’s accomplice</a:t>
            </a:r>
            <a:r>
              <a:rPr lang="en-US" dirty="0"/>
              <a:t>, who is usually rather idiotic and serves as comic relief.</a:t>
            </a:r>
          </a:p>
          <a:p>
            <a:pPr fontAlgn="base"/>
            <a:r>
              <a:rPr lang="en-US" dirty="0"/>
              <a:t>A </a:t>
            </a:r>
            <a:r>
              <a:rPr lang="en-US" b="1" dirty="0"/>
              <a:t>faithful servant</a:t>
            </a:r>
            <a:r>
              <a:rPr lang="en-US" dirty="0"/>
              <a:t>, who helps the hero uncover needed information on the villain. This character also serves a comic relief.</a:t>
            </a:r>
          </a:p>
          <a:p>
            <a:pPr fontAlgn="base"/>
            <a:r>
              <a:rPr lang="en-US" dirty="0"/>
              <a:t>A </a:t>
            </a:r>
            <a:r>
              <a:rPr lang="en-US" b="1" dirty="0"/>
              <a:t>maidservant</a:t>
            </a:r>
            <a:r>
              <a:rPr lang="en-US" dirty="0"/>
              <a:t>, who is flirty (often a romantic interest of the male servant), fun and loyal to the heroine.</a:t>
            </a:r>
          </a:p>
          <a:p>
            <a:endParaRPr lang="en-US" dirty="0"/>
          </a:p>
        </p:txBody>
      </p:sp>
    </p:spTree>
    <p:extLst>
      <p:ext uri="{BB962C8B-B14F-4D97-AF65-F5344CB8AC3E}">
        <p14:creationId xmlns:p14="http://schemas.microsoft.com/office/powerpoint/2010/main" val="241361049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23</TotalTime>
  <Words>2235</Words>
  <Application>Microsoft Macintosh PowerPoint</Application>
  <PresentationFormat>Widescreen</PresentationFormat>
  <Paragraphs>199</Paragraphs>
  <Slides>60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60</vt:i4>
      </vt:variant>
    </vt:vector>
  </HeadingPairs>
  <TitlesOfParts>
    <vt:vector size="62" baseType="lpstr">
      <vt:lpstr>Franklin Gothic Book</vt:lpstr>
      <vt:lpstr>Crop</vt:lpstr>
      <vt:lpstr>RUDDIGORE CONCEPT</vt:lpstr>
      <vt:lpstr>Why Ruddigore?</vt:lpstr>
      <vt:lpstr>Victorian Melodrama</vt:lpstr>
      <vt:lpstr>Historical Backdrop</vt:lpstr>
      <vt:lpstr>Living Conditions</vt:lpstr>
      <vt:lpstr>English theater and the law</vt:lpstr>
      <vt:lpstr>Conventions of Victorian Melodrama</vt:lpstr>
      <vt:lpstr>Characteristics of Melodrama</vt:lpstr>
      <vt:lpstr>The stock characters</vt:lpstr>
      <vt:lpstr>Ruddigore for a modern audience</vt:lpstr>
      <vt:lpstr>Hollywood films of the 30s, 40s and 50s</vt:lpstr>
      <vt:lpstr>Film Noir</vt:lpstr>
      <vt:lpstr>Film Noir</vt:lpstr>
      <vt:lpstr>The Look of Noir: b/w with low lighting and shadows.</vt:lpstr>
      <vt:lpstr>1950s Psychological Thrillers  </vt:lpstr>
      <vt:lpstr>1950s Psychological Thrillers Esp. Hitchcock….</vt:lpstr>
      <vt:lpstr>Hitchcock Thrillers</vt:lpstr>
      <vt:lpstr>Psychological Thrillers</vt:lpstr>
      <vt:lpstr>Thought Starters on Characters</vt:lpstr>
      <vt:lpstr>Thought Starters on changes</vt:lpstr>
      <vt:lpstr>PowerPoint Presentation</vt:lpstr>
      <vt:lpstr>THE SET!</vt:lpstr>
      <vt:lpstr>The Set:  Act 1</vt:lpstr>
      <vt:lpstr>The Set:  Act 1</vt:lpstr>
      <vt:lpstr>The Set Act 1 </vt:lpstr>
      <vt:lpstr>The Set:  Act 1</vt:lpstr>
      <vt:lpstr>The Set:  Act 1</vt:lpstr>
      <vt:lpstr>The Set Act 1</vt:lpstr>
      <vt:lpstr>The Set:  Act 1</vt:lpstr>
      <vt:lpstr>The Set:  Act 1</vt:lpstr>
      <vt:lpstr>The Set:  Act 2</vt:lpstr>
      <vt:lpstr>The Set:  Act 2</vt:lpstr>
      <vt:lpstr>The Set:  Act 2</vt:lpstr>
      <vt:lpstr>The Costumes!</vt:lpstr>
      <vt:lpstr>Robin</vt:lpstr>
      <vt:lpstr>Despard</vt:lpstr>
      <vt:lpstr>Richard  Dauntless </vt:lpstr>
      <vt:lpstr>Old  Adam</vt:lpstr>
      <vt:lpstr>PowerPoint Presentation</vt:lpstr>
      <vt:lpstr>Despard</vt:lpstr>
      <vt:lpstr>Despard</vt:lpstr>
      <vt:lpstr>Ushers/ Cell phone Song</vt:lpstr>
      <vt:lpstr>Despard</vt:lpstr>
      <vt:lpstr>Despard</vt:lpstr>
      <vt:lpstr>Male Townsfolk</vt:lpstr>
      <vt:lpstr>Female Townsfolk</vt:lpstr>
      <vt:lpstr>PowerPoint Presentation</vt:lpstr>
      <vt:lpstr>Despard</vt:lpstr>
      <vt:lpstr>Ancestors/Ghosts!</vt:lpstr>
      <vt:lpstr>Despard</vt:lpstr>
      <vt:lpstr>Despard</vt:lpstr>
      <vt:lpstr>Despard</vt:lpstr>
      <vt:lpstr>PowerPoint Presentation</vt:lpstr>
      <vt:lpstr>PowerPoint Presentation</vt:lpstr>
      <vt:lpstr>PowerPoint Presentation</vt:lpstr>
      <vt:lpstr>PowerPoint Presentation</vt:lpstr>
      <vt:lpstr>Getting to know you…</vt:lpstr>
      <vt:lpstr>Who are we all?  Counting summer shows, how many have been in…</vt:lpstr>
      <vt:lpstr>A little bit about each one of us</vt:lpstr>
      <vt:lpstr>BREAK! (Then MUSIC!)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RUDDIGORE CONCEPT</dc:title>
  <dc:creator>Joseph Andrews</dc:creator>
  <cp:lastModifiedBy>Joseph Andrews</cp:lastModifiedBy>
  <cp:revision>3</cp:revision>
  <dcterms:created xsi:type="dcterms:W3CDTF">2020-01-20T23:29:46Z</dcterms:created>
  <dcterms:modified xsi:type="dcterms:W3CDTF">2020-01-20T23:52:56Z</dcterms:modified>
</cp:coreProperties>
</file>